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8"/>
  </p:notesMasterIdLst>
  <p:handoutMasterIdLst>
    <p:handoutMasterId r:id="rId69"/>
  </p:handoutMasterIdLst>
  <p:sldIdLst>
    <p:sldId id="1488" r:id="rId2"/>
    <p:sldId id="1537" r:id="rId3"/>
    <p:sldId id="1540" r:id="rId4"/>
    <p:sldId id="1539" r:id="rId5"/>
    <p:sldId id="1490" r:id="rId6"/>
    <p:sldId id="1493" r:id="rId7"/>
    <p:sldId id="1492" r:id="rId8"/>
    <p:sldId id="1494" r:id="rId9"/>
    <p:sldId id="1495" r:id="rId10"/>
    <p:sldId id="1467" r:id="rId11"/>
    <p:sldId id="1496" r:id="rId12"/>
    <p:sldId id="1497" r:id="rId13"/>
    <p:sldId id="1498" r:id="rId14"/>
    <p:sldId id="1499" r:id="rId15"/>
    <p:sldId id="1500" r:id="rId16"/>
    <p:sldId id="1506" r:id="rId17"/>
    <p:sldId id="1507" r:id="rId18"/>
    <p:sldId id="1501" r:id="rId19"/>
    <p:sldId id="1542" r:id="rId20"/>
    <p:sldId id="1503" r:id="rId21"/>
    <p:sldId id="1504" r:id="rId22"/>
    <p:sldId id="1508" r:id="rId23"/>
    <p:sldId id="1543" r:id="rId24"/>
    <p:sldId id="1469" r:id="rId25"/>
    <p:sldId id="1519" r:id="rId26"/>
    <p:sldId id="1470" r:id="rId27"/>
    <p:sldId id="1471" r:id="rId28"/>
    <p:sldId id="1472" r:id="rId29"/>
    <p:sldId id="1473" r:id="rId30"/>
    <p:sldId id="1474" r:id="rId31"/>
    <p:sldId id="1478" r:id="rId32"/>
    <p:sldId id="1481" r:id="rId33"/>
    <p:sldId id="1482" r:id="rId34"/>
    <p:sldId id="1483" r:id="rId35"/>
    <p:sldId id="1445" r:id="rId36"/>
    <p:sldId id="1509" r:id="rId37"/>
    <p:sldId id="1510" r:id="rId38"/>
    <p:sldId id="1544" r:id="rId39"/>
    <p:sldId id="1512" r:id="rId40"/>
    <p:sldId id="1513" r:id="rId41"/>
    <p:sldId id="1514" r:id="rId42"/>
    <p:sldId id="1515" r:id="rId43"/>
    <p:sldId id="1545" r:id="rId44"/>
    <p:sldId id="1517" r:id="rId45"/>
    <p:sldId id="1533" r:id="rId46"/>
    <p:sldId id="1534" r:id="rId47"/>
    <p:sldId id="1523" r:id="rId48"/>
    <p:sldId id="1476" r:id="rId49"/>
    <p:sldId id="1479" r:id="rId50"/>
    <p:sldId id="1531" r:id="rId51"/>
    <p:sldId id="1529" r:id="rId52"/>
    <p:sldId id="1480" r:id="rId53"/>
    <p:sldId id="1526" r:id="rId54"/>
    <p:sldId id="1530" r:id="rId55"/>
    <p:sldId id="1536" r:id="rId56"/>
    <p:sldId id="1535" r:id="rId57"/>
    <p:sldId id="1520" r:id="rId58"/>
    <p:sldId id="1521" r:id="rId59"/>
    <p:sldId id="1541" r:id="rId60"/>
    <p:sldId id="1546" r:id="rId61"/>
    <p:sldId id="1551" r:id="rId62"/>
    <p:sldId id="1547" r:id="rId63"/>
    <p:sldId id="1549" r:id="rId64"/>
    <p:sldId id="1550" r:id="rId65"/>
    <p:sldId id="1553" r:id="rId66"/>
    <p:sldId id="1278" r:id="rId67"/>
  </p:sldIdLst>
  <p:sldSz cx="9144000" cy="6858000" type="screen4x3"/>
  <p:notesSz cx="7315200" cy="9601200"/>
  <p:defaultTextStyle>
    <a:defPPr>
      <a:defRPr lang="en-US"/>
    </a:defPPr>
    <a:lvl1pPr algn="l" rtl="0" eaLnBrk="0" fontAlgn="base" hangingPunct="0">
      <a:spcBef>
        <a:spcPct val="0"/>
      </a:spcBef>
      <a:spcAft>
        <a:spcPct val="0"/>
      </a:spcAft>
      <a:defRPr sz="1600" b="1" kern="1200">
        <a:solidFill>
          <a:schemeClr val="tx1"/>
        </a:solidFill>
        <a:latin typeface="Arial" charset="0"/>
        <a:ea typeface="+mn-ea"/>
        <a:cs typeface="+mn-cs"/>
      </a:defRPr>
    </a:lvl1pPr>
    <a:lvl2pPr marL="457130" algn="l" rtl="0" eaLnBrk="0" fontAlgn="base" hangingPunct="0">
      <a:spcBef>
        <a:spcPct val="0"/>
      </a:spcBef>
      <a:spcAft>
        <a:spcPct val="0"/>
      </a:spcAft>
      <a:defRPr sz="1600" b="1" kern="1200">
        <a:solidFill>
          <a:schemeClr val="tx1"/>
        </a:solidFill>
        <a:latin typeface="Arial" charset="0"/>
        <a:ea typeface="+mn-ea"/>
        <a:cs typeface="+mn-cs"/>
      </a:defRPr>
    </a:lvl2pPr>
    <a:lvl3pPr marL="914259" algn="l" rtl="0" eaLnBrk="0" fontAlgn="base" hangingPunct="0">
      <a:spcBef>
        <a:spcPct val="0"/>
      </a:spcBef>
      <a:spcAft>
        <a:spcPct val="0"/>
      </a:spcAft>
      <a:defRPr sz="1600" b="1" kern="1200">
        <a:solidFill>
          <a:schemeClr val="tx1"/>
        </a:solidFill>
        <a:latin typeface="Arial" charset="0"/>
        <a:ea typeface="+mn-ea"/>
        <a:cs typeface="+mn-cs"/>
      </a:defRPr>
    </a:lvl3pPr>
    <a:lvl4pPr marL="1371390" algn="l" rtl="0" eaLnBrk="0" fontAlgn="base" hangingPunct="0">
      <a:spcBef>
        <a:spcPct val="0"/>
      </a:spcBef>
      <a:spcAft>
        <a:spcPct val="0"/>
      </a:spcAft>
      <a:defRPr sz="1600" b="1" kern="1200">
        <a:solidFill>
          <a:schemeClr val="tx1"/>
        </a:solidFill>
        <a:latin typeface="Arial" charset="0"/>
        <a:ea typeface="+mn-ea"/>
        <a:cs typeface="+mn-cs"/>
      </a:defRPr>
    </a:lvl4pPr>
    <a:lvl5pPr marL="1828519" algn="l" rtl="0" eaLnBrk="0" fontAlgn="base" hangingPunct="0">
      <a:spcBef>
        <a:spcPct val="0"/>
      </a:spcBef>
      <a:spcAft>
        <a:spcPct val="0"/>
      </a:spcAft>
      <a:defRPr sz="1600" b="1" kern="1200">
        <a:solidFill>
          <a:schemeClr val="tx1"/>
        </a:solidFill>
        <a:latin typeface="Arial" charset="0"/>
        <a:ea typeface="+mn-ea"/>
        <a:cs typeface="+mn-cs"/>
      </a:defRPr>
    </a:lvl5pPr>
    <a:lvl6pPr marL="2285649" algn="l" defTabSz="914259" rtl="0" eaLnBrk="1" latinLnBrk="0" hangingPunct="1">
      <a:defRPr sz="1600" b="1" kern="1200">
        <a:solidFill>
          <a:schemeClr val="tx1"/>
        </a:solidFill>
        <a:latin typeface="Arial" charset="0"/>
        <a:ea typeface="+mn-ea"/>
        <a:cs typeface="+mn-cs"/>
      </a:defRPr>
    </a:lvl6pPr>
    <a:lvl7pPr marL="2742780" algn="l" defTabSz="914259" rtl="0" eaLnBrk="1" latinLnBrk="0" hangingPunct="1">
      <a:defRPr sz="1600" b="1" kern="1200">
        <a:solidFill>
          <a:schemeClr val="tx1"/>
        </a:solidFill>
        <a:latin typeface="Arial" charset="0"/>
        <a:ea typeface="+mn-ea"/>
        <a:cs typeface="+mn-cs"/>
      </a:defRPr>
    </a:lvl7pPr>
    <a:lvl8pPr marL="3199908" algn="l" defTabSz="914259" rtl="0" eaLnBrk="1" latinLnBrk="0" hangingPunct="1">
      <a:defRPr sz="1600" b="1" kern="1200">
        <a:solidFill>
          <a:schemeClr val="tx1"/>
        </a:solidFill>
        <a:latin typeface="Arial" charset="0"/>
        <a:ea typeface="+mn-ea"/>
        <a:cs typeface="+mn-cs"/>
      </a:defRPr>
    </a:lvl8pPr>
    <a:lvl9pPr marL="3657039" algn="l" defTabSz="914259" rtl="0" eaLnBrk="1" latinLnBrk="0" hangingPunct="1">
      <a:defRPr sz="1600" b="1"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33"/>
    <a:srgbClr val="FFCC99"/>
    <a:srgbClr val="CCFF99"/>
    <a:srgbClr val="CC99FF"/>
    <a:srgbClr val="000066"/>
    <a:srgbClr val="996600"/>
    <a:srgbClr val="4D6997"/>
    <a:srgbClr val="66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383" autoAdjust="0"/>
    <p:restoredTop sz="75202" autoAdjust="0"/>
  </p:normalViewPr>
  <p:slideViewPr>
    <p:cSldViewPr>
      <p:cViewPr varScale="1">
        <p:scale>
          <a:sx n="94" d="100"/>
          <a:sy n="94" d="100"/>
        </p:scale>
        <p:origin x="888" y="200"/>
      </p:cViewPr>
      <p:guideLst>
        <p:guide orient="horz" pos="2160"/>
        <p:guide pos="2880"/>
      </p:guideLst>
    </p:cSldViewPr>
  </p:slideViewPr>
  <p:notesTextViewPr>
    <p:cViewPr>
      <p:scale>
        <a:sx n="100" d="100"/>
        <a:sy n="100" d="100"/>
      </p:scale>
      <p:origin x="0" y="0"/>
    </p:cViewPr>
  </p:notesTextViewPr>
  <p:sorterViewPr>
    <p:cViewPr>
      <p:scale>
        <a:sx n="50" d="100"/>
        <a:sy n="50" d="100"/>
      </p:scale>
      <p:origin x="0" y="0"/>
    </p:cViewPr>
  </p:sorterViewPr>
  <p:notesViewPr>
    <p:cSldViewPr>
      <p:cViewPr varScale="1">
        <p:scale>
          <a:sx n="56" d="100"/>
          <a:sy n="56" d="100"/>
        </p:scale>
        <p:origin x="-1782" y="-7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notesMaster" Target="notesMasters/notesMaster1.xml"/><Relationship Id="rId69" Type="http://schemas.openxmlformats.org/officeDocument/2006/relationships/handoutMaster" Target="handoutMasters/handoutMaster1.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70" Type="http://schemas.openxmlformats.org/officeDocument/2006/relationships/presProps" Target="presProps.xml"/><Relationship Id="rId71" Type="http://schemas.openxmlformats.org/officeDocument/2006/relationships/viewProps" Target="viewProps.xml"/><Relationship Id="rId72" Type="http://schemas.openxmlformats.org/officeDocument/2006/relationships/theme" Target="theme/theme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73" Type="http://schemas.openxmlformats.org/officeDocument/2006/relationships/tableStyles" Target="tableStyles.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6498" name="Rectangle 2"/>
          <p:cNvSpPr>
            <a:spLocks noGrp="1" noChangeArrowheads="1"/>
          </p:cNvSpPr>
          <p:nvPr>
            <p:ph type="hdr" sz="quarter"/>
          </p:nvPr>
        </p:nvSpPr>
        <p:spPr bwMode="auto">
          <a:xfrm>
            <a:off x="0"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defTabSz="964451">
              <a:defRPr sz="1200" b="0">
                <a:latin typeface="Arial" charset="0"/>
              </a:defRPr>
            </a:lvl1pPr>
          </a:lstStyle>
          <a:p>
            <a:pPr>
              <a:defRPr/>
            </a:pPr>
            <a:endParaRPr lang="en-US"/>
          </a:p>
        </p:txBody>
      </p:sp>
      <p:sp>
        <p:nvSpPr>
          <p:cNvPr id="106499" name="Rectangle 3"/>
          <p:cNvSpPr>
            <a:spLocks noGrp="1" noChangeArrowheads="1"/>
          </p:cNvSpPr>
          <p:nvPr>
            <p:ph type="dt" sz="quarter" idx="1"/>
          </p:nvPr>
        </p:nvSpPr>
        <p:spPr bwMode="auto">
          <a:xfrm>
            <a:off x="4146551"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algn="r" defTabSz="964451">
              <a:defRPr sz="1200" b="0">
                <a:latin typeface="Arial" charset="0"/>
              </a:defRPr>
            </a:lvl1pPr>
          </a:lstStyle>
          <a:p>
            <a:pPr>
              <a:defRPr/>
            </a:pPr>
            <a:endParaRPr lang="en-US"/>
          </a:p>
        </p:txBody>
      </p:sp>
      <p:sp>
        <p:nvSpPr>
          <p:cNvPr id="106500" name="Rectangle 4"/>
          <p:cNvSpPr>
            <a:spLocks noGrp="1" noChangeArrowheads="1"/>
          </p:cNvSpPr>
          <p:nvPr>
            <p:ph type="ftr" sz="quarter" idx="2"/>
          </p:nvPr>
        </p:nvSpPr>
        <p:spPr bwMode="auto">
          <a:xfrm>
            <a:off x="0" y="9121776"/>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defTabSz="964451">
              <a:defRPr sz="1200" b="0">
                <a:latin typeface="Arial" charset="0"/>
              </a:defRPr>
            </a:lvl1pPr>
          </a:lstStyle>
          <a:p>
            <a:pPr>
              <a:defRPr/>
            </a:pPr>
            <a:endParaRPr lang="en-US"/>
          </a:p>
        </p:txBody>
      </p:sp>
      <p:sp>
        <p:nvSpPr>
          <p:cNvPr id="106501" name="Rectangle 5"/>
          <p:cNvSpPr>
            <a:spLocks noGrp="1" noChangeArrowheads="1"/>
          </p:cNvSpPr>
          <p:nvPr>
            <p:ph type="sldNum" sz="quarter" idx="3"/>
          </p:nvPr>
        </p:nvSpPr>
        <p:spPr bwMode="auto">
          <a:xfrm>
            <a:off x="4146551" y="9121776"/>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algn="r" defTabSz="964451">
              <a:defRPr sz="1200" b="0">
                <a:latin typeface="Arial" charset="0"/>
              </a:defRPr>
            </a:lvl1pPr>
          </a:lstStyle>
          <a:p>
            <a:pPr>
              <a:defRPr/>
            </a:pPr>
            <a:fld id="{D098A0DF-783C-49D9-9260-6806A799FD3D}" type="slidenum">
              <a:rPr lang="en-US"/>
              <a:pPr>
                <a:defRPr/>
              </a:pPr>
              <a:t>‹#›</a:t>
            </a:fld>
            <a:endParaRPr lang="en-US"/>
          </a:p>
        </p:txBody>
      </p:sp>
    </p:spTree>
    <p:extLst>
      <p:ext uri="{BB962C8B-B14F-4D97-AF65-F5344CB8AC3E}">
        <p14:creationId xmlns:p14="http://schemas.microsoft.com/office/powerpoint/2010/main" val="3980071602"/>
      </p:ext>
    </p:extLst>
  </p:cSld>
  <p:clrMap bg1="lt1" tx1="dk1" bg2="lt2" tx2="dk2" accent1="accent1" accent2="accent2" accent3="accent3" accent4="accent4" accent5="accent5" accent6="accent6" hlink="hlink" folHlink="folHlink"/>
</p:handoutMaster>
</file>

<file path=ppt/media/image1.jpg>
</file>

<file path=ppt/media/image10.gif>
</file>

<file path=ppt/media/image11.jpg>
</file>

<file path=ppt/media/image12.jpeg>
</file>

<file path=ppt/media/image13.png>
</file>

<file path=ppt/media/image14.gif>
</file>

<file path=ppt/media/image19.png>
</file>

<file path=ppt/media/image2.png>
</file>

<file path=ppt/media/image20.jpeg>
</file>

<file path=ppt/media/image3.jp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defTabSz="964451" eaLnBrk="1" hangingPunct="1">
              <a:defRPr sz="1200" b="0">
                <a:latin typeface="Arial" charset="0"/>
              </a:defRPr>
            </a:lvl1pPr>
          </a:lstStyle>
          <a:p>
            <a:pPr>
              <a:defRPr/>
            </a:pPr>
            <a:endParaRPr lang="en-US"/>
          </a:p>
        </p:txBody>
      </p:sp>
      <p:sp>
        <p:nvSpPr>
          <p:cNvPr id="5123" name="Rectangle 3"/>
          <p:cNvSpPr>
            <a:spLocks noGrp="1" noChangeArrowheads="1"/>
          </p:cNvSpPr>
          <p:nvPr>
            <p:ph type="dt" idx="1"/>
          </p:nvPr>
        </p:nvSpPr>
        <p:spPr bwMode="auto">
          <a:xfrm>
            <a:off x="4144964"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algn="r" defTabSz="964451" eaLnBrk="1" hangingPunct="1">
              <a:defRPr sz="1200" b="0">
                <a:latin typeface="Arial" charset="0"/>
              </a:defRPr>
            </a:lvl1pPr>
          </a:lstStyle>
          <a:p>
            <a:pPr>
              <a:defRPr/>
            </a:pPr>
            <a:endParaRPr lang="en-US"/>
          </a:p>
        </p:txBody>
      </p:sp>
      <p:sp>
        <p:nvSpPr>
          <p:cNvPr id="51204" name="Rectangle 4"/>
          <p:cNvSpPr>
            <a:spLocks noGrp="1" noRot="1" noChangeAspect="1" noChangeArrowheads="1" noTextEdit="1"/>
          </p:cNvSpPr>
          <p:nvPr>
            <p:ph type="sldImg" idx="2"/>
          </p:nvPr>
        </p:nvSpPr>
        <p:spPr bwMode="auto">
          <a:xfrm>
            <a:off x="1258888" y="720725"/>
            <a:ext cx="4797425" cy="3598863"/>
          </a:xfrm>
          <a:prstGeom prst="rect">
            <a:avLst/>
          </a:prstGeom>
          <a:noFill/>
          <a:ln w="9525">
            <a:solidFill>
              <a:srgbClr val="000000"/>
            </a:solidFill>
            <a:miter lim="800000"/>
            <a:headEnd/>
            <a:tailEnd/>
          </a:ln>
        </p:spPr>
      </p:sp>
      <p:sp>
        <p:nvSpPr>
          <p:cNvPr id="5125" name="Rectangle 5"/>
          <p:cNvSpPr>
            <a:spLocks noGrp="1" noChangeArrowheads="1"/>
          </p:cNvSpPr>
          <p:nvPr>
            <p:ph type="body" sz="quarter" idx="3"/>
          </p:nvPr>
        </p:nvSpPr>
        <p:spPr bwMode="auto">
          <a:xfrm>
            <a:off x="731838" y="4559301"/>
            <a:ext cx="5853113" cy="432117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5126" name="Rectangle 6"/>
          <p:cNvSpPr>
            <a:spLocks noGrp="1" noChangeArrowheads="1"/>
          </p:cNvSpPr>
          <p:nvPr>
            <p:ph type="ftr" sz="quarter" idx="4"/>
          </p:nvPr>
        </p:nvSpPr>
        <p:spPr bwMode="auto">
          <a:xfrm>
            <a:off x="0" y="9120189"/>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defTabSz="964451" eaLnBrk="1" hangingPunct="1">
              <a:defRPr sz="1200" b="0">
                <a:latin typeface="Arial" charset="0"/>
              </a:defRPr>
            </a:lvl1pPr>
          </a:lstStyle>
          <a:p>
            <a:pPr>
              <a:defRPr/>
            </a:pPr>
            <a:endParaRPr lang="en-US"/>
          </a:p>
        </p:txBody>
      </p:sp>
      <p:sp>
        <p:nvSpPr>
          <p:cNvPr id="5127" name="Rectangle 7"/>
          <p:cNvSpPr>
            <a:spLocks noGrp="1" noChangeArrowheads="1"/>
          </p:cNvSpPr>
          <p:nvPr>
            <p:ph type="sldNum" sz="quarter" idx="5"/>
          </p:nvPr>
        </p:nvSpPr>
        <p:spPr bwMode="auto">
          <a:xfrm>
            <a:off x="4144964" y="9120189"/>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algn="r" defTabSz="964451" eaLnBrk="1" hangingPunct="1">
              <a:defRPr sz="1200" b="0">
                <a:latin typeface="Arial" charset="0"/>
              </a:defRPr>
            </a:lvl1pPr>
          </a:lstStyle>
          <a:p>
            <a:pPr>
              <a:defRPr/>
            </a:pPr>
            <a:fld id="{A0D86A14-AC1F-4C9A-8DDE-CE6B11F31194}" type="slidenum">
              <a:rPr lang="en-US"/>
              <a:pPr>
                <a:defRPr/>
              </a:pPr>
              <a:t>‹#›</a:t>
            </a:fld>
            <a:endParaRPr lang="en-US"/>
          </a:p>
        </p:txBody>
      </p:sp>
    </p:spTree>
    <p:extLst>
      <p:ext uri="{BB962C8B-B14F-4D97-AF65-F5344CB8AC3E}">
        <p14:creationId xmlns:p14="http://schemas.microsoft.com/office/powerpoint/2010/main" val="68675978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130" algn="l" rtl="0" eaLnBrk="0" fontAlgn="base" hangingPunct="0">
      <a:spcBef>
        <a:spcPct val="30000"/>
      </a:spcBef>
      <a:spcAft>
        <a:spcPct val="0"/>
      </a:spcAft>
      <a:defRPr sz="1200" kern="1200">
        <a:solidFill>
          <a:schemeClr val="tx1"/>
        </a:solidFill>
        <a:latin typeface="Arial" charset="0"/>
        <a:ea typeface="+mn-ea"/>
        <a:cs typeface="+mn-cs"/>
      </a:defRPr>
    </a:lvl2pPr>
    <a:lvl3pPr marL="914259" algn="l" rtl="0" eaLnBrk="0" fontAlgn="base" hangingPunct="0">
      <a:spcBef>
        <a:spcPct val="30000"/>
      </a:spcBef>
      <a:spcAft>
        <a:spcPct val="0"/>
      </a:spcAft>
      <a:defRPr sz="1200" kern="1200">
        <a:solidFill>
          <a:schemeClr val="tx1"/>
        </a:solidFill>
        <a:latin typeface="Arial" charset="0"/>
        <a:ea typeface="+mn-ea"/>
        <a:cs typeface="+mn-cs"/>
      </a:defRPr>
    </a:lvl3pPr>
    <a:lvl4pPr marL="1371390" algn="l" rtl="0" eaLnBrk="0" fontAlgn="base" hangingPunct="0">
      <a:spcBef>
        <a:spcPct val="30000"/>
      </a:spcBef>
      <a:spcAft>
        <a:spcPct val="0"/>
      </a:spcAft>
      <a:defRPr sz="1200" kern="1200">
        <a:solidFill>
          <a:schemeClr val="tx1"/>
        </a:solidFill>
        <a:latin typeface="Arial" charset="0"/>
        <a:ea typeface="+mn-ea"/>
        <a:cs typeface="+mn-cs"/>
      </a:defRPr>
    </a:lvl4pPr>
    <a:lvl5pPr marL="1828519" algn="l" rtl="0" eaLnBrk="0" fontAlgn="base" hangingPunct="0">
      <a:spcBef>
        <a:spcPct val="30000"/>
      </a:spcBef>
      <a:spcAft>
        <a:spcPct val="0"/>
      </a:spcAft>
      <a:defRPr sz="1200" kern="1200">
        <a:solidFill>
          <a:schemeClr val="tx1"/>
        </a:solidFill>
        <a:latin typeface="Arial" charset="0"/>
        <a:ea typeface="+mn-ea"/>
        <a:cs typeface="+mn-cs"/>
      </a:defRPr>
    </a:lvl5pPr>
    <a:lvl6pPr marL="2285649" algn="l" defTabSz="914259" rtl="0" eaLnBrk="1" latinLnBrk="0" hangingPunct="1">
      <a:defRPr sz="1200" kern="1200">
        <a:solidFill>
          <a:schemeClr val="tx1"/>
        </a:solidFill>
        <a:latin typeface="+mn-lt"/>
        <a:ea typeface="+mn-ea"/>
        <a:cs typeface="+mn-cs"/>
      </a:defRPr>
    </a:lvl6pPr>
    <a:lvl7pPr marL="2742780" algn="l" defTabSz="914259" rtl="0" eaLnBrk="1" latinLnBrk="0" hangingPunct="1">
      <a:defRPr sz="1200" kern="1200">
        <a:solidFill>
          <a:schemeClr val="tx1"/>
        </a:solidFill>
        <a:latin typeface="+mn-lt"/>
        <a:ea typeface="+mn-ea"/>
        <a:cs typeface="+mn-cs"/>
      </a:defRPr>
    </a:lvl7pPr>
    <a:lvl8pPr marL="3199908" algn="l" defTabSz="914259" rtl="0" eaLnBrk="1" latinLnBrk="0" hangingPunct="1">
      <a:defRPr sz="1200" kern="1200">
        <a:solidFill>
          <a:schemeClr val="tx1"/>
        </a:solidFill>
        <a:latin typeface="+mn-lt"/>
        <a:ea typeface="+mn-ea"/>
        <a:cs typeface="+mn-cs"/>
      </a:defRPr>
    </a:lvl8pPr>
    <a:lvl9pPr marL="3657039" algn="l" defTabSz="914259"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59</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endParaRPr lang="en-US" smtClean="0"/>
          </a:p>
        </p:txBody>
      </p:sp>
    </p:spTree>
    <p:extLst>
      <p:ext uri="{BB962C8B-B14F-4D97-AF65-F5344CB8AC3E}">
        <p14:creationId xmlns:p14="http://schemas.microsoft.com/office/powerpoint/2010/main" val="1393727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60</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endParaRPr lang="en-US" smtClean="0"/>
          </a:p>
        </p:txBody>
      </p:sp>
    </p:spTree>
    <p:extLst>
      <p:ext uri="{BB962C8B-B14F-4D97-AF65-F5344CB8AC3E}">
        <p14:creationId xmlns:p14="http://schemas.microsoft.com/office/powerpoint/2010/main" val="1393727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Black)">
    <p:bg>
      <p:bgPr>
        <a:solidFill>
          <a:schemeClr val="bg1"/>
        </a:solidFill>
        <a:effectLst/>
      </p:bgPr>
    </p:bg>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cSld>
  <p:clrMap bg1="dk1" tx1="lt1" bg2="dk2" tx2="lt2" accent1="accent1" accent2="accent2" accent3="accent3" accent4="accent4" accent5="accent5" accent6="accent6" hlink="hlink" folHlink="folHlink"/>
  <p:sldLayoutIdLst>
    <p:sldLayoutId id="2147483653" r:id="rId1"/>
    <p:sldLayoutId id="2147483657" r:id="rId2"/>
  </p:sldLayoutIdLst>
  <p:transition/>
  <p:timing>
    <p:tnLst>
      <p:par>
        <p:cTn id="1" dur="indefinite" restart="never" nodeType="tmRoot"/>
      </p:par>
    </p:tnLst>
  </p:timing>
  <p:txStyles>
    <p:titleStyle>
      <a:lvl1pPr algn="l" rtl="0" eaLnBrk="0" fontAlgn="base" hangingPunct="0">
        <a:spcBef>
          <a:spcPct val="0"/>
        </a:spcBef>
        <a:spcAft>
          <a:spcPct val="0"/>
        </a:spcAft>
        <a:defRPr sz="3200" b="1" baseline="0">
          <a:solidFill>
            <a:schemeClr val="bg1"/>
          </a:solidFill>
          <a:latin typeface="Gill Sans"/>
          <a:ea typeface="+mj-ea"/>
          <a:cs typeface="Gill Sans"/>
        </a:defRPr>
      </a:lvl1pPr>
      <a:lvl2pPr algn="l" rtl="0" eaLnBrk="0" fontAlgn="base" hangingPunct="0">
        <a:spcBef>
          <a:spcPct val="0"/>
        </a:spcBef>
        <a:spcAft>
          <a:spcPct val="0"/>
        </a:spcAft>
        <a:defRPr sz="3200">
          <a:solidFill>
            <a:schemeClr val="tx1"/>
          </a:solidFill>
          <a:latin typeface="Arial Black" pitchFamily="34" charset="0"/>
        </a:defRPr>
      </a:lvl2pPr>
      <a:lvl3pPr algn="l" rtl="0" eaLnBrk="0" fontAlgn="base" hangingPunct="0">
        <a:spcBef>
          <a:spcPct val="0"/>
        </a:spcBef>
        <a:spcAft>
          <a:spcPct val="0"/>
        </a:spcAft>
        <a:defRPr sz="3200">
          <a:solidFill>
            <a:schemeClr val="tx1"/>
          </a:solidFill>
          <a:latin typeface="Arial Black" pitchFamily="34" charset="0"/>
        </a:defRPr>
      </a:lvl3pPr>
      <a:lvl4pPr algn="l" rtl="0" eaLnBrk="0" fontAlgn="base" hangingPunct="0">
        <a:spcBef>
          <a:spcPct val="0"/>
        </a:spcBef>
        <a:spcAft>
          <a:spcPct val="0"/>
        </a:spcAft>
        <a:defRPr sz="3200">
          <a:solidFill>
            <a:schemeClr val="tx1"/>
          </a:solidFill>
          <a:latin typeface="Arial Black" pitchFamily="34" charset="0"/>
        </a:defRPr>
      </a:lvl4pPr>
      <a:lvl5pPr algn="l" rtl="0" eaLnBrk="0" fontAlgn="base" hangingPunct="0">
        <a:spcBef>
          <a:spcPct val="0"/>
        </a:spcBef>
        <a:spcAft>
          <a:spcPct val="0"/>
        </a:spcAft>
        <a:defRPr sz="3200">
          <a:solidFill>
            <a:schemeClr val="tx1"/>
          </a:solidFill>
          <a:latin typeface="Arial Black" pitchFamily="34" charset="0"/>
        </a:defRPr>
      </a:lvl5pPr>
      <a:lvl6pPr marL="457130" algn="l" rtl="0" fontAlgn="base">
        <a:spcBef>
          <a:spcPct val="0"/>
        </a:spcBef>
        <a:spcAft>
          <a:spcPct val="0"/>
        </a:spcAft>
        <a:defRPr sz="3200">
          <a:solidFill>
            <a:srgbClr val="663300"/>
          </a:solidFill>
          <a:latin typeface="Arial Black" pitchFamily="34" charset="0"/>
        </a:defRPr>
      </a:lvl6pPr>
      <a:lvl7pPr marL="914259" algn="l" rtl="0" fontAlgn="base">
        <a:spcBef>
          <a:spcPct val="0"/>
        </a:spcBef>
        <a:spcAft>
          <a:spcPct val="0"/>
        </a:spcAft>
        <a:defRPr sz="3200">
          <a:solidFill>
            <a:srgbClr val="663300"/>
          </a:solidFill>
          <a:latin typeface="Arial Black" pitchFamily="34" charset="0"/>
        </a:defRPr>
      </a:lvl7pPr>
      <a:lvl8pPr marL="1371390" algn="l" rtl="0" fontAlgn="base">
        <a:spcBef>
          <a:spcPct val="0"/>
        </a:spcBef>
        <a:spcAft>
          <a:spcPct val="0"/>
        </a:spcAft>
        <a:defRPr sz="3200">
          <a:solidFill>
            <a:srgbClr val="663300"/>
          </a:solidFill>
          <a:latin typeface="Arial Black" pitchFamily="34" charset="0"/>
        </a:defRPr>
      </a:lvl8pPr>
      <a:lvl9pPr marL="1828519" algn="l" rtl="0" fontAlgn="base">
        <a:spcBef>
          <a:spcPct val="0"/>
        </a:spcBef>
        <a:spcAft>
          <a:spcPct val="0"/>
        </a:spcAft>
        <a:defRPr sz="3200">
          <a:solidFill>
            <a:srgbClr val="663300"/>
          </a:solidFill>
          <a:latin typeface="Arial Black" pitchFamily="34" charset="0"/>
        </a:defRPr>
      </a:lvl9pPr>
    </p:titleStyle>
    <p:body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p:bodyStyle>
    <p:otherStyle>
      <a:defPPr>
        <a:defRPr lang="en-US"/>
      </a:defPPr>
      <a:lvl1pPr marL="0" algn="l" defTabSz="914259" rtl="0" eaLnBrk="1" latinLnBrk="0" hangingPunct="1">
        <a:defRPr sz="1800" kern="1200">
          <a:solidFill>
            <a:schemeClr val="tx1"/>
          </a:solidFill>
          <a:latin typeface="+mn-lt"/>
          <a:ea typeface="+mn-ea"/>
          <a:cs typeface="+mn-cs"/>
        </a:defRPr>
      </a:lvl1pPr>
      <a:lvl2pPr marL="457130" algn="l" defTabSz="914259" rtl="0" eaLnBrk="1" latinLnBrk="0" hangingPunct="1">
        <a:defRPr sz="1800" kern="1200">
          <a:solidFill>
            <a:schemeClr val="tx1"/>
          </a:solidFill>
          <a:latin typeface="+mn-lt"/>
          <a:ea typeface="+mn-ea"/>
          <a:cs typeface="+mn-cs"/>
        </a:defRPr>
      </a:lvl2pPr>
      <a:lvl3pPr marL="914259" algn="l" defTabSz="914259" rtl="0" eaLnBrk="1" latinLnBrk="0" hangingPunct="1">
        <a:defRPr sz="1800" kern="1200">
          <a:solidFill>
            <a:schemeClr val="tx1"/>
          </a:solidFill>
          <a:latin typeface="+mn-lt"/>
          <a:ea typeface="+mn-ea"/>
          <a:cs typeface="+mn-cs"/>
        </a:defRPr>
      </a:lvl3pPr>
      <a:lvl4pPr marL="1371390" algn="l" defTabSz="914259" rtl="0" eaLnBrk="1" latinLnBrk="0" hangingPunct="1">
        <a:defRPr sz="1800" kern="1200">
          <a:solidFill>
            <a:schemeClr val="tx1"/>
          </a:solidFill>
          <a:latin typeface="+mn-lt"/>
          <a:ea typeface="+mn-ea"/>
          <a:cs typeface="+mn-cs"/>
        </a:defRPr>
      </a:lvl4pPr>
      <a:lvl5pPr marL="1828519" algn="l" defTabSz="914259" rtl="0" eaLnBrk="1" latinLnBrk="0" hangingPunct="1">
        <a:defRPr sz="1800" kern="1200">
          <a:solidFill>
            <a:schemeClr val="tx1"/>
          </a:solidFill>
          <a:latin typeface="+mn-lt"/>
          <a:ea typeface="+mn-ea"/>
          <a:cs typeface="+mn-cs"/>
        </a:defRPr>
      </a:lvl5pPr>
      <a:lvl6pPr marL="2285649" algn="l" defTabSz="914259" rtl="0" eaLnBrk="1" latinLnBrk="0" hangingPunct="1">
        <a:defRPr sz="1800" kern="1200">
          <a:solidFill>
            <a:schemeClr val="tx1"/>
          </a:solidFill>
          <a:latin typeface="+mn-lt"/>
          <a:ea typeface="+mn-ea"/>
          <a:cs typeface="+mn-cs"/>
        </a:defRPr>
      </a:lvl6pPr>
      <a:lvl7pPr marL="2742780" algn="l" defTabSz="914259" rtl="0" eaLnBrk="1" latinLnBrk="0" hangingPunct="1">
        <a:defRPr sz="1800" kern="1200">
          <a:solidFill>
            <a:schemeClr val="tx1"/>
          </a:solidFill>
          <a:latin typeface="+mn-lt"/>
          <a:ea typeface="+mn-ea"/>
          <a:cs typeface="+mn-cs"/>
        </a:defRPr>
      </a:lvl7pPr>
      <a:lvl8pPr marL="3199908" algn="l" defTabSz="914259" rtl="0" eaLnBrk="1" latinLnBrk="0" hangingPunct="1">
        <a:defRPr sz="1800" kern="1200">
          <a:solidFill>
            <a:schemeClr val="tx1"/>
          </a:solidFill>
          <a:latin typeface="+mn-lt"/>
          <a:ea typeface="+mn-ea"/>
          <a:cs typeface="+mn-cs"/>
        </a:defRPr>
      </a:lvl8pPr>
      <a:lvl9pPr marL="3657039" algn="l" defTabSz="91425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g"/><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gi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jpe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emf"/><Relationship Id="rId3" Type="http://schemas.openxmlformats.org/officeDocument/2006/relationships/image" Target="../media/image18.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jpe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jpe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jpe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gif"/><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gif"/><Relationship Id="rId1" Type="http://schemas.openxmlformats.org/officeDocument/2006/relationships/slideLayout" Target="../slideLayouts/slideLayout1.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UniversityOfWaterloo_logo_horiz_rgb.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50064" y="0"/>
            <a:ext cx="4393936" cy="1761759"/>
          </a:xfrm>
          <a:prstGeom prst="rect">
            <a:avLst/>
          </a:prstGeom>
        </p:spPr>
      </p:pic>
      <p:sp>
        <p:nvSpPr>
          <p:cNvPr id="8194" name="Rectangle 14"/>
          <p:cNvSpPr>
            <a:spLocks noChangeArrowheads="1"/>
          </p:cNvSpPr>
          <p:nvPr/>
        </p:nvSpPr>
        <p:spPr bwMode="auto">
          <a:xfrm>
            <a:off x="76200" y="1371599"/>
            <a:ext cx="8991600" cy="914401"/>
          </a:xfrm>
          <a:prstGeom prst="rect">
            <a:avLst/>
          </a:prstGeom>
          <a:noFill/>
          <a:ln w="9525">
            <a:noFill/>
            <a:miter lim="800000"/>
            <a:headEnd/>
            <a:tailEnd/>
          </a:ln>
        </p:spPr>
        <p:txBody>
          <a:bodyPr lIns="91425" tIns="45713" rIns="91425" bIns="45713" anchor="ctr"/>
          <a:lstStyle/>
          <a:p>
            <a:pPr algn="ctr" eaLnBrk="1" hangingPunct="1"/>
            <a:r>
              <a:rPr lang="en-US" sz="3600" dirty="0" smtClean="0">
                <a:solidFill>
                  <a:schemeClr val="bg2"/>
                </a:solidFill>
                <a:latin typeface="Gill Sans"/>
                <a:cs typeface="Gill Sans"/>
              </a:rPr>
              <a:t>Big Data Infrastructure</a:t>
            </a:r>
            <a:endParaRPr lang="en-US" sz="3600" dirty="0">
              <a:solidFill>
                <a:schemeClr val="bg2"/>
              </a:solidFill>
              <a:latin typeface="Gill Sans"/>
              <a:cs typeface="Gill Sans"/>
            </a:endParaRPr>
          </a:p>
        </p:txBody>
      </p:sp>
      <p:pic>
        <p:nvPicPr>
          <p:cNvPr id="9" name="Picture 13" descr="creative-commons"/>
          <p:cNvPicPr>
            <a:picLocks noChangeAspect="1" noChangeArrowheads="1"/>
          </p:cNvPicPr>
          <p:nvPr/>
        </p:nvPicPr>
        <p:blipFill>
          <a:blip r:embed="rId3" cstate="print"/>
          <a:srcRect/>
          <a:stretch>
            <a:fillRect/>
          </a:stretch>
        </p:blipFill>
        <p:spPr bwMode="auto">
          <a:xfrm>
            <a:off x="101600" y="6358582"/>
            <a:ext cx="1117600" cy="393700"/>
          </a:xfrm>
          <a:prstGeom prst="rect">
            <a:avLst/>
          </a:prstGeom>
          <a:noFill/>
          <a:ln w="9525">
            <a:noFill/>
            <a:miter lim="800000"/>
            <a:headEnd/>
            <a:tailEnd/>
          </a:ln>
        </p:spPr>
      </p:pic>
      <p:sp>
        <p:nvSpPr>
          <p:cNvPr id="7" name="Rectangle 14"/>
          <p:cNvSpPr>
            <a:spLocks noChangeArrowheads="1"/>
          </p:cNvSpPr>
          <p:nvPr/>
        </p:nvSpPr>
        <p:spPr bwMode="auto">
          <a:xfrm>
            <a:off x="76200" y="2971800"/>
            <a:ext cx="8991600" cy="685800"/>
          </a:xfrm>
          <a:prstGeom prst="rect">
            <a:avLst/>
          </a:prstGeom>
          <a:noFill/>
          <a:ln w="9525">
            <a:noFill/>
            <a:miter lim="800000"/>
            <a:headEnd/>
            <a:tailEnd/>
          </a:ln>
        </p:spPr>
        <p:txBody>
          <a:bodyPr lIns="91425" tIns="45713" rIns="91425" bIns="45713" anchor="ctr"/>
          <a:lstStyle/>
          <a:p>
            <a:pPr algn="ctr" eaLnBrk="1" hangingPunct="1"/>
            <a:r>
              <a:rPr lang="en-US" sz="2800" b="0" dirty="0">
                <a:solidFill>
                  <a:schemeClr val="bg2"/>
                </a:solidFill>
                <a:latin typeface="Gill Sans"/>
                <a:cs typeface="Gill Sans"/>
              </a:rPr>
              <a:t>Week </a:t>
            </a:r>
            <a:r>
              <a:rPr lang="en-US" sz="2800" b="0" dirty="0" smtClean="0">
                <a:solidFill>
                  <a:schemeClr val="bg2"/>
                </a:solidFill>
                <a:latin typeface="Gill Sans"/>
                <a:cs typeface="Gill Sans"/>
              </a:rPr>
              <a:t>3: From MapReduce to Spark </a:t>
            </a:r>
            <a:r>
              <a:rPr lang="en-US" sz="2800" b="0" dirty="0">
                <a:solidFill>
                  <a:schemeClr val="bg2"/>
                </a:solidFill>
                <a:latin typeface="Gill Sans"/>
                <a:cs typeface="Gill Sans"/>
              </a:rPr>
              <a:t>(1/2)</a:t>
            </a:r>
          </a:p>
        </p:txBody>
      </p:sp>
      <p:sp>
        <p:nvSpPr>
          <p:cNvPr id="8" name="Text Box 11"/>
          <p:cNvSpPr txBox="1">
            <a:spLocks noChangeArrowheads="1"/>
          </p:cNvSpPr>
          <p:nvPr/>
        </p:nvSpPr>
        <p:spPr bwMode="auto">
          <a:xfrm>
            <a:off x="1371600" y="6324600"/>
            <a:ext cx="6903753" cy="461665"/>
          </a:xfrm>
          <a:prstGeom prst="rect">
            <a:avLst/>
          </a:prstGeom>
          <a:noFill/>
          <a:ln w="9525">
            <a:noFill/>
            <a:miter lim="800000"/>
            <a:headEnd/>
            <a:tailEnd/>
          </a:ln>
        </p:spPr>
        <p:txBody>
          <a:bodyPr wrap="none">
            <a:spAutoFit/>
          </a:bodyPr>
          <a:lstStyle/>
          <a:p>
            <a:r>
              <a:rPr lang="en-US" sz="1200" b="0" dirty="0">
                <a:solidFill>
                  <a:schemeClr val="bg1"/>
                </a:solidFill>
                <a:latin typeface="Gill Sans"/>
                <a:cs typeface="Gill Sans"/>
              </a:rPr>
              <a:t>This work is licensed under a Creative Commons Attribution-Noncommercial-Share Alike 3.0 United States</a:t>
            </a:r>
            <a:br>
              <a:rPr lang="en-US" sz="1200" b="0" dirty="0">
                <a:solidFill>
                  <a:schemeClr val="bg1"/>
                </a:solidFill>
                <a:latin typeface="Gill Sans"/>
                <a:cs typeface="Gill Sans"/>
              </a:rPr>
            </a:br>
            <a:r>
              <a:rPr lang="en-US" sz="1200" b="0" dirty="0">
                <a:solidFill>
                  <a:schemeClr val="bg1"/>
                </a:solidFill>
                <a:latin typeface="Gill Sans"/>
                <a:cs typeface="Gill Sans"/>
              </a:rPr>
              <a:t>See http://creativecommons.org/licenses/by-nc-sa/3.0/us/ for details</a:t>
            </a:r>
          </a:p>
        </p:txBody>
      </p:sp>
      <p:sp>
        <p:nvSpPr>
          <p:cNvPr id="10" name="Rectangle 14"/>
          <p:cNvSpPr>
            <a:spLocks noChangeArrowheads="1"/>
          </p:cNvSpPr>
          <p:nvPr/>
        </p:nvSpPr>
        <p:spPr bwMode="auto">
          <a:xfrm>
            <a:off x="0" y="2057400"/>
            <a:ext cx="9144000" cy="457200"/>
          </a:xfrm>
          <a:prstGeom prst="rect">
            <a:avLst/>
          </a:prstGeom>
          <a:noFill/>
          <a:ln w="9525">
            <a:noFill/>
            <a:miter lim="800000"/>
            <a:headEnd/>
            <a:tailEnd/>
          </a:ln>
        </p:spPr>
        <p:txBody>
          <a:bodyPr lIns="91425" tIns="45713" rIns="91425" bIns="45713" anchor="ctr"/>
          <a:lstStyle/>
          <a:p>
            <a:pPr algn="ctr" eaLnBrk="1" hangingPunct="1"/>
            <a:r>
              <a:rPr lang="en-US" sz="2400" b="0" dirty="0">
                <a:solidFill>
                  <a:schemeClr val="bg2"/>
                </a:solidFill>
                <a:latin typeface="Gill Sans"/>
                <a:cs typeface="Gill Sans"/>
              </a:rPr>
              <a:t>CS 489/698 Big Data Infrastructure (Winter </a:t>
            </a:r>
            <a:r>
              <a:rPr lang="en-US" sz="2400" b="0" dirty="0" smtClean="0">
                <a:solidFill>
                  <a:schemeClr val="bg2"/>
                </a:solidFill>
                <a:latin typeface="Gill Sans"/>
                <a:cs typeface="Gill Sans"/>
              </a:rPr>
              <a:t>2017)</a:t>
            </a:r>
            <a:endParaRPr lang="en-US" sz="2400" b="0" dirty="0">
              <a:solidFill>
                <a:schemeClr val="bg2"/>
              </a:solidFill>
              <a:latin typeface="Gill Sans"/>
              <a:cs typeface="Gill Sans"/>
            </a:endParaRPr>
          </a:p>
        </p:txBody>
      </p:sp>
      <p:sp>
        <p:nvSpPr>
          <p:cNvPr id="12" name="Rectangle 14"/>
          <p:cNvSpPr>
            <a:spLocks noChangeArrowheads="1"/>
          </p:cNvSpPr>
          <p:nvPr/>
        </p:nvSpPr>
        <p:spPr bwMode="auto">
          <a:xfrm>
            <a:off x="76200" y="4572000"/>
            <a:ext cx="8991600" cy="762000"/>
          </a:xfrm>
          <a:prstGeom prst="rect">
            <a:avLst/>
          </a:prstGeom>
          <a:noFill/>
          <a:ln w="9525">
            <a:noFill/>
            <a:miter lim="800000"/>
            <a:headEnd/>
            <a:tailEnd/>
          </a:ln>
        </p:spPr>
        <p:txBody>
          <a:bodyPr lIns="91425" tIns="45713" rIns="91425" bIns="45713" anchor="ctr"/>
          <a:lstStyle/>
          <a:p>
            <a:pPr algn="ctr" eaLnBrk="1" hangingPunct="1"/>
            <a:r>
              <a:rPr lang="en-US" sz="2400" b="0" dirty="0" smtClean="0">
                <a:solidFill>
                  <a:schemeClr val="bg2"/>
                </a:solidFill>
                <a:latin typeface="Gill Sans"/>
                <a:cs typeface="Gill Sans"/>
              </a:rPr>
              <a:t>Jimmy Lin</a:t>
            </a:r>
          </a:p>
          <a:p>
            <a:pPr algn="ctr" eaLnBrk="1" hangingPunct="1"/>
            <a:r>
              <a:rPr lang="en-US" sz="2000" b="0" dirty="0" smtClean="0">
                <a:solidFill>
                  <a:schemeClr val="bg2"/>
                </a:solidFill>
                <a:latin typeface="Gill Sans"/>
                <a:cs typeface="Gill Sans"/>
              </a:rPr>
              <a:t>David R. Cheriton School of Computer Science</a:t>
            </a:r>
          </a:p>
          <a:p>
            <a:pPr algn="ctr" eaLnBrk="1" hangingPunct="1"/>
            <a:r>
              <a:rPr lang="en-US" sz="2000" b="0" dirty="0" smtClean="0">
                <a:solidFill>
                  <a:schemeClr val="bg2"/>
                </a:solidFill>
                <a:latin typeface="Gill Sans"/>
                <a:cs typeface="Gill Sans"/>
              </a:rPr>
              <a:t>University of Waterloo</a:t>
            </a:r>
            <a:endParaRPr lang="en-US" sz="2000" b="0" dirty="0">
              <a:solidFill>
                <a:schemeClr val="bg2"/>
              </a:solidFill>
              <a:latin typeface="Gill Sans"/>
              <a:cs typeface="Gill Sans"/>
            </a:endParaRPr>
          </a:p>
        </p:txBody>
      </p:sp>
      <p:sp>
        <p:nvSpPr>
          <p:cNvPr id="11" name="Rectangle 14"/>
          <p:cNvSpPr>
            <a:spLocks noChangeArrowheads="1"/>
          </p:cNvSpPr>
          <p:nvPr/>
        </p:nvSpPr>
        <p:spPr bwMode="auto">
          <a:xfrm>
            <a:off x="76200" y="3352801"/>
            <a:ext cx="8991600" cy="762000"/>
          </a:xfrm>
          <a:prstGeom prst="rect">
            <a:avLst/>
          </a:prstGeom>
          <a:noFill/>
          <a:ln w="9525">
            <a:noFill/>
            <a:miter lim="800000"/>
            <a:headEnd/>
            <a:tailEnd/>
          </a:ln>
        </p:spPr>
        <p:txBody>
          <a:bodyPr lIns="91425" tIns="45713" rIns="91425" bIns="45713" anchor="ctr"/>
          <a:lstStyle/>
          <a:p>
            <a:pPr algn="ctr" eaLnBrk="1" hangingPunct="1"/>
            <a:r>
              <a:rPr lang="en-US" sz="2400" b="0" dirty="0">
                <a:solidFill>
                  <a:schemeClr val="bg2"/>
                </a:solidFill>
                <a:latin typeface="Gill Sans"/>
                <a:cs typeface="Gill Sans"/>
              </a:rPr>
              <a:t>January </a:t>
            </a:r>
            <a:r>
              <a:rPr lang="en-US" sz="2400" b="0" dirty="0" smtClean="0">
                <a:solidFill>
                  <a:schemeClr val="bg2"/>
                </a:solidFill>
                <a:latin typeface="Gill Sans"/>
                <a:cs typeface="Gill Sans"/>
              </a:rPr>
              <a:t>17, 2017</a:t>
            </a:r>
            <a:endParaRPr lang="en-US" sz="2400" b="0" dirty="0">
              <a:solidFill>
                <a:schemeClr val="bg2"/>
              </a:solidFill>
              <a:latin typeface="Gill Sans"/>
              <a:cs typeface="Gill Sans"/>
            </a:endParaRPr>
          </a:p>
        </p:txBody>
      </p:sp>
      <p:sp>
        <p:nvSpPr>
          <p:cNvPr id="14" name="TextBox 13"/>
          <p:cNvSpPr txBox="1">
            <a:spLocks noChangeArrowheads="1"/>
          </p:cNvSpPr>
          <p:nvPr/>
        </p:nvSpPr>
        <p:spPr bwMode="auto">
          <a:xfrm>
            <a:off x="1371600" y="5943600"/>
            <a:ext cx="6327373" cy="369332"/>
          </a:xfrm>
          <a:prstGeom prst="rect">
            <a:avLst/>
          </a:prstGeom>
          <a:noFill/>
          <a:ln w="9525">
            <a:noFill/>
            <a:miter lim="800000"/>
            <a:headEnd/>
            <a:tailEnd/>
          </a:ln>
        </p:spPr>
        <p:txBody>
          <a:bodyPr wrap="none">
            <a:spAutoFit/>
          </a:bodyPr>
          <a:lstStyle/>
          <a:p>
            <a:r>
              <a:rPr lang="en-US" sz="1800" b="0" dirty="0" smtClean="0">
                <a:solidFill>
                  <a:schemeClr val="bg1"/>
                </a:solidFill>
                <a:latin typeface="Gill Sans"/>
                <a:cs typeface="Gill Sans"/>
              </a:rPr>
              <a:t>These slides are available at http</a:t>
            </a:r>
            <a:r>
              <a:rPr lang="en-US" sz="1800" b="0" dirty="0">
                <a:solidFill>
                  <a:schemeClr val="bg1"/>
                </a:solidFill>
                <a:latin typeface="Gill Sans"/>
                <a:cs typeface="Gill Sans"/>
              </a:rPr>
              <a:t>://</a:t>
            </a:r>
            <a:r>
              <a:rPr lang="en-US" sz="1800" b="0" dirty="0" err="1">
                <a:solidFill>
                  <a:schemeClr val="bg1"/>
                </a:solidFill>
                <a:latin typeface="Gill Sans"/>
                <a:cs typeface="Gill Sans"/>
              </a:rPr>
              <a:t>lintool.github.io</a:t>
            </a:r>
            <a:r>
              <a:rPr lang="en-US" sz="1800" b="0" dirty="0">
                <a:solidFill>
                  <a:schemeClr val="bg1"/>
                </a:solidFill>
                <a:latin typeface="Gill Sans"/>
                <a:cs typeface="Gill Sans"/>
              </a:rPr>
              <a:t>/bigdata-</a:t>
            </a:r>
            <a:r>
              <a:rPr lang="en-US" sz="1800" b="0" dirty="0" smtClean="0">
                <a:solidFill>
                  <a:schemeClr val="bg1"/>
                </a:solidFill>
                <a:latin typeface="Gill Sans"/>
                <a:cs typeface="Gill Sans"/>
              </a:rPr>
              <a:t>2017w/</a:t>
            </a:r>
          </a:p>
        </p:txBody>
      </p:sp>
    </p:spTree>
    <p:extLst>
      <p:ext uri="{BB962C8B-B14F-4D97-AF65-F5344CB8AC3E}">
        <p14:creationId xmlns:p14="http://schemas.microsoft.com/office/powerpoint/2010/main" val="2337404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facebook.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207"/>
            <a:ext cx="10820400" cy="6859207"/>
          </a:xfrm>
          <a:prstGeom prst="rect">
            <a:avLst/>
          </a:prstGeom>
        </p:spPr>
      </p:pic>
      <p:sp>
        <p:nvSpPr>
          <p:cNvPr id="6" name="TextBox 5"/>
          <p:cNvSpPr txBox="1"/>
          <p:nvPr/>
        </p:nvSpPr>
        <p:spPr>
          <a:xfrm>
            <a:off x="1219200" y="5257800"/>
            <a:ext cx="7620000" cy="1077218"/>
          </a:xfrm>
          <a:prstGeom prst="rect">
            <a:avLst/>
          </a:prstGeom>
          <a:noFill/>
        </p:spPr>
        <p:txBody>
          <a:bodyPr wrap="square" rtlCol="0">
            <a:spAutoFit/>
          </a:bodyPr>
          <a:lstStyle/>
          <a:p>
            <a:r>
              <a:rPr lang="en-US" b="0" dirty="0" smtClean="0">
                <a:solidFill>
                  <a:srgbClr val="FFFFFF"/>
                </a:solidFill>
                <a:latin typeface="Gill Sans"/>
                <a:cs typeface="Gill Sans"/>
              </a:rPr>
              <a:t>“On the first day of logging the Facebook clickstream, more than 400 gigabytes of data was collected. The load, index, and aggregation processes for this data set really taxed the Oracle data warehouse. Even after significant tuning, we were unable to aggregate a day of clickstream data in less than 24 hours.” </a:t>
            </a:r>
          </a:p>
        </p:txBody>
      </p:sp>
      <p:sp>
        <p:nvSpPr>
          <p:cNvPr id="7" name="TextBox 6"/>
          <p:cNvSpPr txBox="1"/>
          <p:nvPr/>
        </p:nvSpPr>
        <p:spPr>
          <a:xfrm>
            <a:off x="381000" y="4572000"/>
            <a:ext cx="6553200" cy="584776"/>
          </a:xfrm>
          <a:prstGeom prst="rect">
            <a:avLst/>
          </a:prstGeom>
          <a:noFill/>
        </p:spPr>
        <p:txBody>
          <a:bodyPr wrap="square" rtlCol="0">
            <a:spAutoFit/>
          </a:bodyPr>
          <a:lstStyle/>
          <a:p>
            <a:r>
              <a:rPr lang="en-US" b="0" dirty="0" smtClean="0">
                <a:solidFill>
                  <a:srgbClr val="FFFFFF"/>
                </a:solidFill>
                <a:latin typeface="Gill Sans"/>
                <a:cs typeface="Gill Sans"/>
              </a:rPr>
              <a:t>Jeff </a:t>
            </a:r>
            <a:r>
              <a:rPr lang="en-US" b="0" dirty="0" err="1" smtClean="0">
                <a:solidFill>
                  <a:srgbClr val="FFFFFF"/>
                </a:solidFill>
                <a:latin typeface="Gill Sans"/>
                <a:cs typeface="Gill Sans"/>
              </a:rPr>
              <a:t>Hammerbacher</a:t>
            </a:r>
            <a:r>
              <a:rPr lang="en-US" b="0" dirty="0" smtClean="0">
                <a:solidFill>
                  <a:srgbClr val="FFFFFF"/>
                </a:solidFill>
                <a:latin typeface="Gill Sans"/>
                <a:cs typeface="Gill Sans"/>
              </a:rPr>
              <a:t>, Information Platforms and the Rise of the Data Scientist. </a:t>
            </a:r>
            <a:br>
              <a:rPr lang="en-US" b="0" dirty="0" smtClean="0">
                <a:solidFill>
                  <a:srgbClr val="FFFFFF"/>
                </a:solidFill>
                <a:latin typeface="Gill Sans"/>
                <a:cs typeface="Gill Sans"/>
              </a:rPr>
            </a:br>
            <a:r>
              <a:rPr lang="en-US" b="0" dirty="0" smtClean="0">
                <a:solidFill>
                  <a:srgbClr val="FFFFFF"/>
                </a:solidFill>
                <a:latin typeface="Gill Sans"/>
                <a:cs typeface="Gill Sans"/>
              </a:rPr>
              <a:t>In, </a:t>
            </a:r>
            <a:r>
              <a:rPr lang="en-US" b="0" i="1" dirty="0" smtClean="0">
                <a:solidFill>
                  <a:srgbClr val="FFFFFF"/>
                </a:solidFill>
                <a:latin typeface="Gill Sans"/>
                <a:cs typeface="Gill Sans"/>
              </a:rPr>
              <a:t>Beautiful Data</a:t>
            </a:r>
            <a:r>
              <a:rPr lang="en-US" b="0" dirty="0" smtClean="0">
                <a:solidFill>
                  <a:srgbClr val="FFFFFF"/>
                </a:solidFill>
                <a:latin typeface="Gill Sans"/>
                <a:cs typeface="Gill Sans"/>
              </a:rPr>
              <a:t>, O’Reilly, 2009. </a:t>
            </a:r>
            <a:endParaRPr lang="en-US" sz="1050" b="0" dirty="0">
              <a:solidFill>
                <a:srgbClr val="FFFFFF"/>
              </a:solidFill>
              <a:latin typeface="Gill Sans"/>
              <a:cs typeface="Gill Sans"/>
            </a:endParaRPr>
          </a:p>
        </p:txBody>
      </p:sp>
      <p:sp>
        <p:nvSpPr>
          <p:cNvPr id="8" name="TextBox 7"/>
          <p:cNvSpPr txBox="1"/>
          <p:nvPr/>
        </p:nvSpPr>
        <p:spPr>
          <a:xfrm rot="21115892">
            <a:off x="2070258" y="1326330"/>
            <a:ext cx="4820863" cy="523220"/>
          </a:xfrm>
          <a:prstGeom prst="rect">
            <a:avLst/>
          </a:prstGeom>
          <a:noFill/>
        </p:spPr>
        <p:txBody>
          <a:bodyPr wrap="square" rtlCol="0">
            <a:spAutoFit/>
          </a:bodyPr>
          <a:lstStyle/>
          <a:p>
            <a:pPr algn="ctr"/>
            <a:r>
              <a:rPr lang="en-US" sz="2800" b="0" dirty="0" smtClean="0">
                <a:solidFill>
                  <a:srgbClr val="FF0000"/>
                </a:solidFill>
                <a:latin typeface="Gill Sans"/>
                <a:cs typeface="Gill Sans"/>
              </a:rPr>
              <a:t>Story for another day….</a:t>
            </a:r>
          </a:p>
        </p:txBody>
      </p:sp>
    </p:spTree>
    <p:extLst>
      <p:ext uri="{BB962C8B-B14F-4D97-AF65-F5344CB8AC3E}">
        <p14:creationId xmlns:p14="http://schemas.microsoft.com/office/powerpoint/2010/main" val="1045929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00px-Truie-large-white.JPG"/>
          <p:cNvPicPr>
            <a:picLocks noChangeAspect="1"/>
          </p:cNvPicPr>
          <p:nvPr/>
        </p:nvPicPr>
        <p:blipFill>
          <a:blip r:embed="rId2" cstate="print"/>
          <a:stretch>
            <a:fillRect/>
          </a:stretch>
        </p:blipFill>
        <p:spPr>
          <a:xfrm>
            <a:off x="0" y="0"/>
            <a:ext cx="9144000" cy="6858000"/>
          </a:xfrm>
          <a:prstGeom prst="rect">
            <a:avLst/>
          </a:prstGeom>
        </p:spPr>
      </p:pic>
      <p:sp>
        <p:nvSpPr>
          <p:cNvPr id="5" name="TextBox 4"/>
          <p:cNvSpPr txBox="1">
            <a:spLocks noChangeArrowheads="1"/>
          </p:cNvSpPr>
          <p:nvPr/>
        </p:nvSpPr>
        <p:spPr bwMode="auto">
          <a:xfrm>
            <a:off x="0" y="6611938"/>
            <a:ext cx="4038600" cy="246221"/>
          </a:xfrm>
          <a:prstGeom prst="rect">
            <a:avLst/>
          </a:prstGeom>
          <a:noFill/>
          <a:ln w="9525">
            <a:noFill/>
            <a:miter lim="800000"/>
            <a:headEnd/>
            <a:tailEnd/>
          </a:ln>
        </p:spPr>
        <p:txBody>
          <a:bodyPr wrap="square">
            <a:spAutoFit/>
          </a:bodyPr>
          <a:lstStyle/>
          <a:p>
            <a:r>
              <a:rPr lang="en-US" sz="1000" b="0" dirty="0" smtClean="0"/>
              <a:t>Source: Wikipedia (Pig)</a:t>
            </a:r>
            <a:endParaRPr lang="en-US" sz="1000" b="0" dirty="0"/>
          </a:p>
        </p:txBody>
      </p:sp>
      <p:sp>
        <p:nvSpPr>
          <p:cNvPr id="6" name="Title 1"/>
          <p:cNvSpPr txBox="1">
            <a:spLocks/>
          </p:cNvSpPr>
          <p:nvPr/>
        </p:nvSpPr>
        <p:spPr>
          <a:xfrm>
            <a:off x="0" y="2209800"/>
            <a:ext cx="9144000" cy="685800"/>
          </a:xfrm>
          <a:prstGeom prst="rect">
            <a:avLst/>
          </a:prstGeom>
        </p:spPr>
        <p:txBody>
          <a:bodyPr/>
          <a:lstStyle/>
          <a:p>
            <a:pPr lvl="0" algn="ctr">
              <a:defRPr/>
            </a:pPr>
            <a:r>
              <a:rPr lang="en-US" sz="3600" b="0" kern="0" dirty="0" smtClean="0">
                <a:latin typeface="Gill Sans"/>
                <a:cs typeface="Gill Sans"/>
              </a:rPr>
              <a:t>Pig!</a:t>
            </a:r>
            <a:endParaRPr lang="en-US" sz="3600" b="0" kern="0" dirty="0">
              <a:latin typeface="Gill Sans"/>
              <a:cs typeface="Gill Sans"/>
            </a:endParaRPr>
          </a:p>
        </p:txBody>
      </p:sp>
    </p:spTree>
    <p:extLst>
      <p:ext uri="{BB962C8B-B14F-4D97-AF65-F5344CB8AC3E}">
        <p14:creationId xmlns:p14="http://schemas.microsoft.com/office/powerpoint/2010/main" val="2157577317"/>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Content Placeholder 4"/>
          <p:cNvGraphicFramePr>
            <a:graphicFrameLocks/>
          </p:cNvGraphicFramePr>
          <p:nvPr>
            <p:extLst>
              <p:ext uri="{D42A27DB-BD31-4B8C-83A1-F6EECF244321}">
                <p14:modId xmlns:p14="http://schemas.microsoft.com/office/powerpoint/2010/main" val="2649012910"/>
              </p:ext>
            </p:extLst>
          </p:nvPr>
        </p:nvGraphicFramePr>
        <p:xfrm>
          <a:off x="442912" y="2438400"/>
          <a:ext cx="4052888" cy="2947990"/>
        </p:xfrm>
        <a:graphic>
          <a:graphicData uri="http://schemas.openxmlformats.org/drawingml/2006/table">
            <a:tbl>
              <a:tblPr/>
              <a:tblGrid>
                <a:gridCol w="1004888"/>
                <a:gridCol w="2058987"/>
                <a:gridCol w="989013"/>
              </a:tblGrid>
              <a:tr h="60483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2"/>
                          </a:solidFill>
                          <a:effectLst/>
                          <a:latin typeface="Calibri" pitchFamily="-65" charset="0"/>
                          <a:ea typeface="ＭＳ Ｐゴシック" pitchFamily="48" charset="-128"/>
                        </a:rPr>
                        <a:t>User</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2"/>
                          </a:solidFill>
                          <a:effectLst/>
                          <a:latin typeface="Calibri" pitchFamily="-65" charset="0"/>
                          <a:ea typeface="ＭＳ Ｐゴシック" pitchFamily="48" charset="-128"/>
                        </a:rPr>
                        <a:t>Url</a:t>
                      </a:r>
                      <a:endParaRPr kumimoji="0" lang="en-US" sz="1800" b="1" i="0" u="none" strike="noStrike" cap="none" normalizeH="0" baseline="0" dirty="0" smtClean="0">
                        <a:ln>
                          <a:noFill/>
                        </a:ln>
                        <a:solidFill>
                          <a:schemeClr val="bg2"/>
                        </a:solidFill>
                        <a:effectLst/>
                        <a:latin typeface="Calibri" pitchFamily="-65" charset="0"/>
                        <a:ea typeface="ＭＳ Ｐゴシック" pitchFamily="48" charset="-128"/>
                      </a:endParaRP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2"/>
                          </a:solidFill>
                          <a:effectLst/>
                          <a:latin typeface="Calibri" pitchFamily="-65" charset="0"/>
                          <a:ea typeface="ＭＳ Ｐゴシック" pitchFamily="48" charset="-128"/>
                        </a:rPr>
                        <a:t>Time</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Amy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cnn.com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8:00</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Amy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bbc.com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10:00</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Amy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flickr.com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10:05</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Fred</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cnn.com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bg2"/>
                          </a:solidFill>
                          <a:effectLst/>
                          <a:latin typeface="Calibri" pitchFamily="-65" charset="0"/>
                          <a:ea typeface="ＭＳ Ｐゴシック" pitchFamily="48" charset="-128"/>
                        </a:rPr>
                        <a:t>12:00</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bl>
          </a:graphicData>
        </a:graphic>
      </p:graphicFrame>
      <p:graphicFrame>
        <p:nvGraphicFramePr>
          <p:cNvPr id="17" name="Content Placeholder 4"/>
          <p:cNvGraphicFramePr>
            <a:graphicFrameLocks noGrp="1"/>
          </p:cNvGraphicFramePr>
          <p:nvPr>
            <p:extLst>
              <p:ext uri="{D42A27DB-BD31-4B8C-83A1-F6EECF244321}">
                <p14:modId xmlns:p14="http://schemas.microsoft.com/office/powerpoint/2010/main" val="217993772"/>
              </p:ext>
            </p:extLst>
          </p:nvPr>
        </p:nvGraphicFramePr>
        <p:xfrm>
          <a:off x="4876800" y="2438400"/>
          <a:ext cx="3657600" cy="2947990"/>
        </p:xfrm>
        <a:graphic>
          <a:graphicData uri="http://schemas.openxmlformats.org/drawingml/2006/table">
            <a:tbl>
              <a:tblPr/>
              <a:tblGrid>
                <a:gridCol w="1295400"/>
                <a:gridCol w="1143000"/>
                <a:gridCol w="1219200"/>
              </a:tblGrid>
              <a:tr h="60483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2"/>
                          </a:solidFill>
                          <a:effectLst/>
                          <a:latin typeface="Calibri" pitchFamily="-65" charset="0"/>
                          <a:ea typeface="ＭＳ Ｐゴシック" pitchFamily="48" charset="-128"/>
                        </a:rPr>
                        <a:t>Url</a:t>
                      </a:r>
                      <a:endParaRPr kumimoji="0" lang="en-US" sz="1800" b="1" i="0" u="none" strike="noStrike" cap="none" normalizeH="0" baseline="0" dirty="0" smtClean="0">
                        <a:ln>
                          <a:noFill/>
                        </a:ln>
                        <a:solidFill>
                          <a:schemeClr val="bg2"/>
                        </a:solidFill>
                        <a:effectLst/>
                        <a:latin typeface="Calibri" pitchFamily="-65" charset="0"/>
                        <a:ea typeface="ＭＳ Ｐゴシック" pitchFamily="48" charset="-128"/>
                      </a:endParaRP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2"/>
                          </a:solidFill>
                          <a:effectLst/>
                          <a:latin typeface="Calibri" pitchFamily="-65" charset="0"/>
                          <a:ea typeface="ＭＳ Ｐゴシック" pitchFamily="48" charset="-128"/>
                        </a:rPr>
                        <a:t>Category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smtClean="0">
                          <a:ln>
                            <a:noFill/>
                          </a:ln>
                          <a:solidFill>
                            <a:schemeClr val="bg2"/>
                          </a:solidFill>
                          <a:effectLst/>
                          <a:latin typeface="Calibri" pitchFamily="-65" charset="0"/>
                          <a:ea typeface="ＭＳ Ｐゴシック" pitchFamily="48" charset="-128"/>
                        </a:rPr>
                        <a:t>PageRank</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cnn.com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News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0.9</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bbc.com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News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0.8</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flickr.com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Photos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0.7</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espn.com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Sports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bg2"/>
                          </a:solidFill>
                          <a:effectLst/>
                          <a:latin typeface="Calibri" pitchFamily="-65" charset="0"/>
                          <a:ea typeface="ＭＳ Ｐゴシック" pitchFamily="48" charset="-128"/>
                        </a:rPr>
                        <a:t>0.9</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bl>
          </a:graphicData>
        </a:graphic>
      </p:graphicFrame>
      <p:sp>
        <p:nvSpPr>
          <p:cNvPr id="18" name="TextBox 17"/>
          <p:cNvSpPr txBox="1">
            <a:spLocks noChangeArrowheads="1"/>
          </p:cNvSpPr>
          <p:nvPr/>
        </p:nvSpPr>
        <p:spPr bwMode="auto">
          <a:xfrm>
            <a:off x="2093913" y="1752600"/>
            <a:ext cx="844853" cy="461665"/>
          </a:xfrm>
          <a:prstGeom prst="rect">
            <a:avLst/>
          </a:prstGeom>
          <a:noFill/>
          <a:ln w="9525">
            <a:noFill/>
            <a:miter lim="800000"/>
            <a:headEnd/>
            <a:tailEnd/>
          </a:ln>
        </p:spPr>
        <p:txBody>
          <a:bodyPr wrap="none">
            <a:spAutoFit/>
          </a:bodyPr>
          <a:lstStyle/>
          <a:p>
            <a:pPr defTabSz="457200">
              <a:defRPr/>
            </a:pPr>
            <a:r>
              <a:rPr lang="en-US" sz="2400" b="0" dirty="0">
                <a:solidFill>
                  <a:schemeClr val="bg1"/>
                </a:solidFill>
                <a:latin typeface="Gill Sans"/>
                <a:ea typeface="ＭＳ Ｐゴシック" pitchFamily="48" charset="-128"/>
                <a:cs typeface="Gill Sans"/>
              </a:rPr>
              <a:t>Visits</a:t>
            </a:r>
            <a:endParaRPr lang="en-US" sz="1400" b="0" dirty="0">
              <a:solidFill>
                <a:schemeClr val="bg1"/>
              </a:solidFill>
              <a:latin typeface="Gill Sans"/>
              <a:ea typeface="ＭＳ Ｐゴシック" pitchFamily="48" charset="-128"/>
              <a:cs typeface="Gill Sans"/>
            </a:endParaRPr>
          </a:p>
        </p:txBody>
      </p:sp>
      <p:sp>
        <p:nvSpPr>
          <p:cNvPr id="19" name="TextBox 18"/>
          <p:cNvSpPr txBox="1">
            <a:spLocks noChangeArrowheads="1"/>
          </p:cNvSpPr>
          <p:nvPr/>
        </p:nvSpPr>
        <p:spPr bwMode="auto">
          <a:xfrm>
            <a:off x="6164262" y="1752600"/>
            <a:ext cx="1384964" cy="461665"/>
          </a:xfrm>
          <a:prstGeom prst="rect">
            <a:avLst/>
          </a:prstGeom>
          <a:noFill/>
          <a:ln w="9525">
            <a:noFill/>
            <a:miter lim="800000"/>
            <a:headEnd/>
            <a:tailEnd/>
          </a:ln>
        </p:spPr>
        <p:txBody>
          <a:bodyPr wrap="none">
            <a:spAutoFit/>
          </a:bodyPr>
          <a:lstStyle/>
          <a:p>
            <a:pPr defTabSz="457200">
              <a:defRPr/>
            </a:pPr>
            <a:r>
              <a:rPr lang="en-US" sz="2400" b="0" dirty="0" smtClean="0">
                <a:solidFill>
                  <a:schemeClr val="bg1"/>
                </a:solidFill>
                <a:latin typeface="Gill Sans"/>
                <a:ea typeface="ＭＳ Ｐゴシック" pitchFamily="48" charset="-128"/>
                <a:cs typeface="Gill Sans"/>
              </a:rPr>
              <a:t>URL  </a:t>
            </a:r>
            <a:r>
              <a:rPr lang="en-US" sz="2400" b="0" dirty="0">
                <a:solidFill>
                  <a:schemeClr val="bg1"/>
                </a:solidFill>
                <a:latin typeface="Gill Sans"/>
                <a:ea typeface="ＭＳ Ｐゴシック" pitchFamily="48" charset="-128"/>
                <a:cs typeface="Gill Sans"/>
              </a:rPr>
              <a:t>Info</a:t>
            </a:r>
            <a:endParaRPr lang="en-US" sz="1400" b="0" dirty="0">
              <a:solidFill>
                <a:schemeClr val="bg1"/>
              </a:solidFill>
              <a:latin typeface="Gill Sans"/>
              <a:ea typeface="ＭＳ Ｐゴシック" pitchFamily="48" charset="-128"/>
              <a:cs typeface="Gill Sans"/>
            </a:endParaRPr>
          </a:p>
        </p:txBody>
      </p:sp>
      <p:grpSp>
        <p:nvGrpSpPr>
          <p:cNvPr id="20" name="Group 8"/>
          <p:cNvGrpSpPr>
            <a:grpSpLocks/>
          </p:cNvGrpSpPr>
          <p:nvPr/>
        </p:nvGrpSpPr>
        <p:grpSpPr bwMode="auto">
          <a:xfrm>
            <a:off x="2500312" y="5486400"/>
            <a:ext cx="76200" cy="533400"/>
            <a:chOff x="1931889" y="4648200"/>
            <a:chExt cx="76200" cy="533400"/>
          </a:xfrm>
        </p:grpSpPr>
        <p:sp>
          <p:nvSpPr>
            <p:cNvPr id="21" name="Oval 20"/>
            <p:cNvSpPr>
              <a:spLocks noChangeArrowheads="1"/>
            </p:cNvSpPr>
            <p:nvPr/>
          </p:nvSpPr>
          <p:spPr bwMode="auto">
            <a:xfrm>
              <a:off x="1931889" y="46482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2" name="Oval 21"/>
            <p:cNvSpPr>
              <a:spLocks noChangeArrowheads="1"/>
            </p:cNvSpPr>
            <p:nvPr/>
          </p:nvSpPr>
          <p:spPr bwMode="auto">
            <a:xfrm>
              <a:off x="1931889" y="48768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3" name="Oval 22"/>
            <p:cNvSpPr>
              <a:spLocks noChangeArrowheads="1"/>
            </p:cNvSpPr>
            <p:nvPr/>
          </p:nvSpPr>
          <p:spPr bwMode="auto">
            <a:xfrm>
              <a:off x="1931889" y="51054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grpSp>
      <p:grpSp>
        <p:nvGrpSpPr>
          <p:cNvPr id="24" name="Group 12"/>
          <p:cNvGrpSpPr>
            <a:grpSpLocks/>
          </p:cNvGrpSpPr>
          <p:nvPr/>
        </p:nvGrpSpPr>
        <p:grpSpPr bwMode="auto">
          <a:xfrm>
            <a:off x="6781800" y="5486400"/>
            <a:ext cx="76200" cy="533400"/>
            <a:chOff x="1931889" y="4648200"/>
            <a:chExt cx="76200" cy="533400"/>
          </a:xfrm>
        </p:grpSpPr>
        <p:sp>
          <p:nvSpPr>
            <p:cNvPr id="25" name="Oval 24"/>
            <p:cNvSpPr>
              <a:spLocks noChangeArrowheads="1"/>
            </p:cNvSpPr>
            <p:nvPr/>
          </p:nvSpPr>
          <p:spPr bwMode="auto">
            <a:xfrm>
              <a:off x="1931889" y="46482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6" name="Oval 25"/>
            <p:cNvSpPr>
              <a:spLocks noChangeArrowheads="1"/>
            </p:cNvSpPr>
            <p:nvPr/>
          </p:nvSpPr>
          <p:spPr bwMode="auto">
            <a:xfrm>
              <a:off x="1931889" y="48768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7" name="Oval 26"/>
            <p:cNvSpPr>
              <a:spLocks noChangeArrowheads="1"/>
            </p:cNvSpPr>
            <p:nvPr/>
          </p:nvSpPr>
          <p:spPr bwMode="auto">
            <a:xfrm>
              <a:off x="1931889" y="51054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grpSp>
      <p:sp>
        <p:nvSpPr>
          <p:cNvPr id="28" name="TextBox 3"/>
          <p:cNvSpPr txBox="1">
            <a:spLocks noChangeArrowheads="1"/>
          </p:cNvSpPr>
          <p:nvPr/>
        </p:nvSpPr>
        <p:spPr bwMode="auto">
          <a:xfrm>
            <a:off x="1" y="1138535"/>
            <a:ext cx="9144000" cy="461665"/>
          </a:xfrm>
          <a:prstGeom prst="rect">
            <a:avLst/>
          </a:prstGeom>
          <a:noFill/>
          <a:ln w="9525">
            <a:noFill/>
            <a:miter lim="800000"/>
            <a:headEnd/>
            <a:tailEnd/>
          </a:ln>
        </p:spPr>
        <p:txBody>
          <a:bodyPr wrap="square">
            <a:spAutoFit/>
          </a:bodyPr>
          <a:lstStyle/>
          <a:p>
            <a:pPr algn="ctr" defTabSz="457200">
              <a:defRPr/>
            </a:pPr>
            <a:r>
              <a:rPr lang="en-US" sz="2400" b="0" dirty="0" smtClean="0">
                <a:solidFill>
                  <a:schemeClr val="bg1"/>
                </a:solidFill>
                <a:latin typeface="Gill Sans"/>
                <a:ea typeface="ＭＳ Ｐゴシック" pitchFamily="48" charset="-128"/>
                <a:cs typeface="Gill Sans"/>
              </a:rPr>
              <a:t>Task: </a:t>
            </a:r>
            <a:r>
              <a:rPr lang="en-US" sz="2400" b="0" dirty="0">
                <a:solidFill>
                  <a:schemeClr val="bg1"/>
                </a:solidFill>
                <a:latin typeface="Gill Sans"/>
                <a:ea typeface="ＭＳ Ｐゴシック" pitchFamily="48" charset="-128"/>
                <a:cs typeface="Gill Sans"/>
              </a:rPr>
              <a:t>Find the top 10 most visited pages in each category</a:t>
            </a:r>
          </a:p>
        </p:txBody>
      </p:sp>
      <p:sp>
        <p:nvSpPr>
          <p:cNvPr id="55"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
        <p:nvSpPr>
          <p:cNvPr id="29"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Example</a:t>
            </a:r>
          </a:p>
        </p:txBody>
      </p:sp>
    </p:spTree>
    <p:extLst>
      <p:ext uri="{BB962C8B-B14F-4D97-AF65-F5344CB8AC3E}">
        <p14:creationId xmlns:p14="http://schemas.microsoft.com/office/powerpoint/2010/main" val="125892414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457200" y="1600200"/>
            <a:ext cx="8305800" cy="4495800"/>
          </a:xfrm>
          <a:prstGeom prst="rect">
            <a:avLst/>
          </a:prstGeom>
        </p:spPr>
        <p:txBody>
          <a:bodyPr/>
          <a:lstStyle/>
          <a:p>
            <a:pPr marL="342900" indent="-342900">
              <a:lnSpc>
                <a:spcPct val="90000"/>
              </a:lnSpc>
              <a:spcBef>
                <a:spcPct val="25000"/>
              </a:spcBef>
              <a:spcAft>
                <a:spcPct val="25000"/>
              </a:spcAft>
              <a:buClr>
                <a:srgbClr val="5675A9"/>
              </a:buClr>
              <a:buSzPct val="75000"/>
              <a:buFont typeface="Arial" charset="0"/>
              <a:buNone/>
              <a:defRPr/>
            </a:pPr>
            <a:r>
              <a:rPr lang="en-US" sz="1800" b="0" kern="0" dirty="0" smtClean="0">
                <a:solidFill>
                  <a:schemeClr val="bg1"/>
                </a:solidFill>
                <a:latin typeface="Andale Mono"/>
                <a:cs typeface="Andale Mono"/>
              </a:rPr>
              <a:t>visits = </a:t>
            </a:r>
            <a:r>
              <a:rPr lang="en-US" sz="1800" b="0" kern="0" dirty="0">
                <a:solidFill>
                  <a:srgbClr val="F79646"/>
                </a:solidFill>
                <a:latin typeface="Andale Mono"/>
                <a:cs typeface="Andale Mono"/>
              </a:rPr>
              <a:t>load</a:t>
            </a:r>
            <a:r>
              <a:rPr lang="en-US" sz="1800" b="0" kern="0" dirty="0">
                <a:latin typeface="Andale Mono"/>
                <a:cs typeface="Andale Mono"/>
              </a:rPr>
              <a:t> </a:t>
            </a:r>
            <a:r>
              <a:rPr lang="en-US" sz="1800" b="0" kern="0" dirty="0">
                <a:solidFill>
                  <a:schemeClr val="accent2"/>
                </a:solidFill>
                <a:latin typeface="Andale Mono"/>
                <a:cs typeface="Andale Mono"/>
              </a:rPr>
              <a:t>‘/data/visits’ </a:t>
            </a:r>
            <a:r>
              <a:rPr lang="en-US" sz="1800" b="0" kern="0" dirty="0">
                <a:solidFill>
                  <a:srgbClr val="F79646"/>
                </a:solidFill>
                <a:latin typeface="Andale Mono"/>
                <a:cs typeface="Andale Mono"/>
              </a:rPr>
              <a:t>as</a:t>
            </a:r>
            <a:r>
              <a:rPr lang="en-US" sz="1800" b="0" kern="0" dirty="0">
                <a:solidFill>
                  <a:schemeClr val="bg1"/>
                </a:solidFill>
                <a:latin typeface="Andale Mono"/>
                <a:cs typeface="Andale Mono"/>
              </a:rPr>
              <a:t> (user,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time</a:t>
            </a:r>
            <a:r>
              <a:rPr lang="en-US" sz="1800" b="0" kern="0" dirty="0" smtClean="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gVisits</a:t>
            </a:r>
            <a:r>
              <a:rPr lang="en-US" sz="1800" b="0" kern="0" dirty="0" smtClean="0">
                <a:solidFill>
                  <a:schemeClr val="bg1"/>
                </a:solidFill>
                <a:latin typeface="Andale Mono"/>
                <a:cs typeface="Andale Mono"/>
              </a:rPr>
              <a:t> = </a:t>
            </a:r>
            <a:r>
              <a:rPr lang="en-US" sz="1800" b="0" kern="0" dirty="0" smtClean="0">
                <a:solidFill>
                  <a:srgbClr val="F79646"/>
                </a:solidFill>
                <a:latin typeface="Andale Mono"/>
                <a:cs typeface="Andale Mono"/>
              </a:rPr>
              <a:t>group</a:t>
            </a:r>
            <a:r>
              <a:rPr lang="en-US" sz="1800" b="0" kern="0" dirty="0" smtClean="0">
                <a:solidFill>
                  <a:schemeClr val="bg1"/>
                </a:solidFill>
                <a:latin typeface="Andale Mono"/>
                <a:cs typeface="Andale Mono"/>
              </a:rPr>
              <a:t> visits </a:t>
            </a:r>
            <a:r>
              <a:rPr lang="en-US" sz="1800" b="0" kern="0" dirty="0" smtClean="0">
                <a:solidFill>
                  <a:srgbClr val="F79646"/>
                </a:solidFill>
                <a:latin typeface="Andale Mono"/>
                <a:cs typeface="Andale Mono"/>
              </a:rPr>
              <a:t>by</a:t>
            </a:r>
            <a:r>
              <a:rPr lang="en-US" sz="1800" b="0" kern="0" dirty="0" smtClean="0">
                <a:solidFill>
                  <a:schemeClr val="bg1"/>
                </a:solidFill>
                <a:latin typeface="Andale Mono"/>
                <a:cs typeface="Andale Mono"/>
              </a:rPr>
              <a:t> </a:t>
            </a:r>
            <a:r>
              <a:rPr lang="en-US" sz="1800" b="0" kern="0" dirty="0" err="1" smtClean="0">
                <a:solidFill>
                  <a:schemeClr val="bg1"/>
                </a:solidFill>
                <a:latin typeface="Andale Mono"/>
                <a:cs typeface="Andale Mono"/>
              </a:rPr>
              <a:t>url</a:t>
            </a:r>
            <a:r>
              <a:rPr lang="en-US" sz="1800" b="0" kern="0" dirty="0" smtClean="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visitCounts</a:t>
            </a:r>
            <a:r>
              <a:rPr lang="en-US" sz="1800" b="0" kern="0" dirty="0" smtClean="0">
                <a:solidFill>
                  <a:schemeClr val="bg1"/>
                </a:solidFill>
                <a:latin typeface="Andale Mono"/>
                <a:cs typeface="Andale Mono"/>
              </a:rPr>
              <a:t> =</a:t>
            </a:r>
            <a:r>
              <a:rPr lang="en-US" sz="1800" b="0" kern="0" dirty="0" smtClean="0">
                <a:latin typeface="Andale Mono"/>
                <a:cs typeface="Andale Mono"/>
              </a:rPr>
              <a:t> </a:t>
            </a:r>
            <a:r>
              <a:rPr lang="en-US" sz="1800" b="0" kern="0" dirty="0" err="1">
                <a:solidFill>
                  <a:srgbClr val="F79646"/>
                </a:solidFill>
                <a:latin typeface="Andale Mono"/>
                <a:cs typeface="Andale Mono"/>
              </a:rPr>
              <a:t>foreach</a:t>
            </a:r>
            <a:r>
              <a:rPr lang="en-US" sz="1800" b="0" kern="0" dirty="0">
                <a:latin typeface="Andale Mono"/>
                <a:cs typeface="Andale Mono"/>
              </a:rPr>
              <a:t> </a:t>
            </a:r>
            <a:r>
              <a:rPr lang="en-US" sz="1800" b="0" kern="0" dirty="0" err="1">
                <a:solidFill>
                  <a:schemeClr val="bg1"/>
                </a:solidFill>
                <a:latin typeface="Andale Mono"/>
                <a:cs typeface="Andale Mono"/>
              </a:rPr>
              <a:t>gVisits</a:t>
            </a:r>
            <a:r>
              <a:rPr lang="en-US" sz="1800" b="0" kern="0" dirty="0">
                <a:latin typeface="Andale Mono"/>
                <a:cs typeface="Andale Mono"/>
              </a:rPr>
              <a:t> </a:t>
            </a:r>
            <a:r>
              <a:rPr lang="en-US" sz="1800" b="0" kern="0" dirty="0">
                <a:solidFill>
                  <a:srgbClr val="F79646"/>
                </a:solidFill>
                <a:latin typeface="Andale Mono"/>
                <a:cs typeface="Andale Mono"/>
              </a:rPr>
              <a:t>generate</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count(visits);</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urlInfo</a:t>
            </a:r>
            <a:r>
              <a:rPr lang="en-US" sz="1800" b="0" kern="0" dirty="0" smtClean="0">
                <a:solidFill>
                  <a:schemeClr val="bg1"/>
                </a:solidFill>
                <a:latin typeface="Andale Mono"/>
                <a:cs typeface="Andale Mono"/>
              </a:rPr>
              <a:t> = </a:t>
            </a:r>
            <a:r>
              <a:rPr lang="en-US" sz="1800" b="0" kern="0" dirty="0">
                <a:solidFill>
                  <a:srgbClr val="F79646"/>
                </a:solidFill>
                <a:latin typeface="Andale Mono"/>
                <a:cs typeface="Andale Mono"/>
              </a:rPr>
              <a:t>load</a:t>
            </a:r>
            <a:r>
              <a:rPr lang="en-US" sz="1800" b="0" kern="0" dirty="0">
                <a:latin typeface="Andale Mono"/>
                <a:cs typeface="Andale Mono"/>
              </a:rPr>
              <a:t> </a:t>
            </a:r>
            <a:r>
              <a:rPr lang="en-US" sz="1800" b="0" kern="0" dirty="0">
                <a:solidFill>
                  <a:srgbClr val="C0504D"/>
                </a:solidFill>
                <a:latin typeface="Andale Mono"/>
                <a:cs typeface="Andale Mono"/>
              </a:rPr>
              <a:t>‘/data/</a:t>
            </a:r>
            <a:r>
              <a:rPr lang="en-US" sz="1800" b="0" kern="0" dirty="0" err="1">
                <a:solidFill>
                  <a:srgbClr val="C0504D"/>
                </a:solidFill>
                <a:latin typeface="Andale Mono"/>
                <a:cs typeface="Andale Mono"/>
              </a:rPr>
              <a:t>urlInfo</a:t>
            </a:r>
            <a:r>
              <a:rPr lang="en-US" sz="1800" b="0" kern="0" dirty="0">
                <a:solidFill>
                  <a:srgbClr val="C0504D"/>
                </a:solidFill>
                <a:latin typeface="Andale Mono"/>
                <a:cs typeface="Andale Mono"/>
              </a:rPr>
              <a:t>’ </a:t>
            </a:r>
            <a:r>
              <a:rPr lang="en-US" sz="1800" b="0" kern="0" dirty="0">
                <a:solidFill>
                  <a:srgbClr val="F79646"/>
                </a:solidFill>
                <a:latin typeface="Andale Mono"/>
                <a:cs typeface="Andale Mono"/>
              </a:rPr>
              <a:t>as</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category, </a:t>
            </a:r>
            <a:r>
              <a:rPr lang="en-US" sz="1800" b="0" kern="0" dirty="0" err="1">
                <a:solidFill>
                  <a:schemeClr val="bg1"/>
                </a:solidFill>
                <a:latin typeface="Andale Mono"/>
                <a:cs typeface="Andale Mono"/>
              </a:rPr>
              <a:t>pRank</a:t>
            </a:r>
            <a:r>
              <a:rPr lang="en-US" sz="1800" b="0" kern="0" dirty="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visitCounts</a:t>
            </a:r>
            <a:r>
              <a:rPr lang="en-US" sz="1800" b="0" kern="0" dirty="0">
                <a:solidFill>
                  <a:schemeClr val="bg1"/>
                </a:solidFill>
                <a:latin typeface="Andale Mono"/>
                <a:cs typeface="Andale Mono"/>
              </a:rPr>
              <a:t> </a:t>
            </a:r>
            <a:r>
              <a:rPr lang="en-US" sz="1800" b="0" kern="0" dirty="0" smtClean="0">
                <a:solidFill>
                  <a:schemeClr val="bg1"/>
                </a:solidFill>
                <a:latin typeface="Andale Mono"/>
                <a:cs typeface="Andale Mono"/>
              </a:rPr>
              <a:t>= </a:t>
            </a:r>
            <a:r>
              <a:rPr lang="en-US" sz="1800" b="0" kern="0" dirty="0">
                <a:solidFill>
                  <a:srgbClr val="F79646"/>
                </a:solidFill>
                <a:latin typeface="Andale Mono"/>
                <a:cs typeface="Andale Mono"/>
              </a:rPr>
              <a:t>join</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visitCounts</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by</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urlInfo</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by</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gCategories</a:t>
            </a:r>
            <a:r>
              <a:rPr lang="en-US" sz="1800" b="0" kern="0" dirty="0" smtClean="0">
                <a:solidFill>
                  <a:schemeClr val="bg1"/>
                </a:solidFill>
                <a:latin typeface="Andale Mono"/>
                <a:cs typeface="Andale Mono"/>
              </a:rPr>
              <a:t> </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group</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visitCounts</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by</a:t>
            </a:r>
            <a:r>
              <a:rPr lang="en-US" sz="1800" b="0" kern="0" dirty="0">
                <a:solidFill>
                  <a:schemeClr val="bg1"/>
                </a:solidFill>
                <a:latin typeface="Andale Mono"/>
                <a:cs typeface="Andale Mono"/>
              </a:rPr>
              <a:t> category;</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a:solidFill>
                  <a:schemeClr val="bg1"/>
                </a:solidFill>
                <a:latin typeface="Andale Mono"/>
                <a:cs typeface="Andale Mono"/>
              </a:rPr>
              <a:t>topUrls</a:t>
            </a:r>
            <a:r>
              <a:rPr lang="en-US" sz="1800" b="0" kern="0" dirty="0">
                <a:solidFill>
                  <a:schemeClr val="bg1"/>
                </a:solidFill>
                <a:latin typeface="Andale Mono"/>
                <a:cs typeface="Andale Mono"/>
              </a:rPr>
              <a:t> = </a:t>
            </a:r>
            <a:r>
              <a:rPr lang="en-US" sz="1800" b="0" kern="0" dirty="0" err="1">
                <a:solidFill>
                  <a:srgbClr val="F79646"/>
                </a:solidFill>
                <a:latin typeface="Andale Mono"/>
                <a:cs typeface="Andale Mono"/>
              </a:rPr>
              <a:t>foreach</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gCategories</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generate</a:t>
            </a:r>
            <a:r>
              <a:rPr lang="en-US" sz="1800" b="0" kern="0" dirty="0">
                <a:solidFill>
                  <a:schemeClr val="bg1"/>
                </a:solidFill>
                <a:latin typeface="Andale Mono"/>
                <a:cs typeface="Andale Mono"/>
              </a:rPr>
              <a:t> top(visitCounts,10);</a:t>
            </a:r>
          </a:p>
          <a:p>
            <a:pPr marL="342900" indent="-342900">
              <a:lnSpc>
                <a:spcPct val="90000"/>
              </a:lnSpc>
              <a:spcBef>
                <a:spcPct val="25000"/>
              </a:spcBef>
              <a:spcAft>
                <a:spcPct val="25000"/>
              </a:spcAft>
              <a:buClr>
                <a:srgbClr val="5675A9"/>
              </a:buClr>
              <a:buSzPct val="75000"/>
              <a:buFont typeface="Arial" charset="0"/>
              <a:buNone/>
              <a:defRPr/>
            </a:pPr>
            <a:endParaRPr lang="en-US" sz="1800" b="0" kern="0" dirty="0">
              <a:latin typeface="Andale Mono"/>
              <a:cs typeface="Andale Mono"/>
            </a:endParaRPr>
          </a:p>
          <a:p>
            <a:pPr marL="342900" indent="-342900">
              <a:lnSpc>
                <a:spcPct val="90000"/>
              </a:lnSpc>
              <a:spcBef>
                <a:spcPct val="25000"/>
              </a:spcBef>
              <a:spcAft>
                <a:spcPct val="25000"/>
              </a:spcAft>
              <a:buClr>
                <a:srgbClr val="5675A9"/>
              </a:buClr>
              <a:buSzPct val="75000"/>
              <a:buFont typeface="Arial" charset="0"/>
              <a:buNone/>
              <a:defRPr/>
            </a:pPr>
            <a:r>
              <a:rPr lang="en-US" sz="1800" b="0" kern="0" dirty="0">
                <a:solidFill>
                  <a:schemeClr val="bg1"/>
                </a:solidFill>
                <a:latin typeface="Andale Mono"/>
                <a:cs typeface="Andale Mono"/>
              </a:rPr>
              <a:t>store </a:t>
            </a:r>
            <a:r>
              <a:rPr lang="en-US" sz="1800" b="0" kern="0" dirty="0" err="1">
                <a:solidFill>
                  <a:schemeClr val="bg1"/>
                </a:solidFill>
                <a:latin typeface="Andale Mono"/>
                <a:cs typeface="Andale Mono"/>
              </a:rPr>
              <a:t>topUrls</a:t>
            </a:r>
            <a:r>
              <a:rPr lang="en-US" sz="1800" b="0" kern="0" dirty="0">
                <a:solidFill>
                  <a:schemeClr val="bg1"/>
                </a:solidFill>
                <a:latin typeface="Andale Mono"/>
                <a:cs typeface="Andale Mono"/>
              </a:rPr>
              <a:t> into ‘/data/</a:t>
            </a:r>
            <a:r>
              <a:rPr lang="en-US" sz="1800" b="0" kern="0" dirty="0" err="1">
                <a:solidFill>
                  <a:schemeClr val="bg1"/>
                </a:solidFill>
                <a:latin typeface="Andale Mono"/>
                <a:cs typeface="Andale Mono"/>
              </a:rPr>
              <a:t>topUrls</a:t>
            </a:r>
            <a:r>
              <a:rPr lang="en-US" sz="1800" b="0" kern="0" dirty="0">
                <a:solidFill>
                  <a:schemeClr val="bg1"/>
                </a:solidFill>
                <a:latin typeface="Andale Mono"/>
                <a:cs typeface="Andale Mono"/>
              </a:rPr>
              <a:t>’;</a:t>
            </a:r>
          </a:p>
        </p:txBody>
      </p:sp>
      <p:sp>
        <p:nvSpPr>
          <p:cNvPr id="6"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
        <p:nvSpPr>
          <p:cNvPr id="7"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Example Script</a:t>
            </a:r>
          </a:p>
        </p:txBody>
      </p:sp>
    </p:spTree>
    <p:extLst>
      <p:ext uri="{BB962C8B-B14F-4D97-AF65-F5344CB8AC3E}">
        <p14:creationId xmlns:p14="http://schemas.microsoft.com/office/powerpoint/2010/main" val="3187348227"/>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Straight Arrow Connector 38"/>
          <p:cNvCxnSpPr>
            <a:cxnSpLocks noChangeShapeType="1"/>
          </p:cNvCxnSpPr>
          <p:nvPr/>
        </p:nvCxnSpPr>
        <p:spPr bwMode="auto">
          <a:xfrm>
            <a:off x="1828800" y="20574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0" name="Straight Arrow Connector 39"/>
          <p:cNvCxnSpPr>
            <a:cxnSpLocks noChangeShapeType="1"/>
          </p:cNvCxnSpPr>
          <p:nvPr/>
        </p:nvCxnSpPr>
        <p:spPr bwMode="auto">
          <a:xfrm>
            <a:off x="4154488" y="3733800"/>
            <a:ext cx="569912" cy="381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1" name="Straight Arrow Connector 40"/>
          <p:cNvCxnSpPr>
            <a:cxnSpLocks noChangeShapeType="1"/>
            <a:stCxn id="35" idx="2"/>
          </p:cNvCxnSpPr>
          <p:nvPr/>
        </p:nvCxnSpPr>
        <p:spPr bwMode="auto">
          <a:xfrm rot="5400000">
            <a:off x="6096000" y="3505200"/>
            <a:ext cx="457200" cy="762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5" name="Straight Arrow Connector 44"/>
          <p:cNvCxnSpPr>
            <a:cxnSpLocks noChangeShapeType="1"/>
          </p:cNvCxnSpPr>
          <p:nvPr/>
        </p:nvCxnSpPr>
        <p:spPr bwMode="auto">
          <a:xfrm>
            <a:off x="2971800" y="28194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32" name="Rounded Rectangle 31"/>
          <p:cNvSpPr>
            <a:spLocks noChangeArrowheads="1"/>
          </p:cNvSpPr>
          <p:nvPr/>
        </p:nvSpPr>
        <p:spPr bwMode="auto">
          <a:xfrm>
            <a:off x="762000" y="16002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load </a:t>
            </a:r>
            <a:r>
              <a:rPr lang="en-US" sz="1800" b="0" dirty="0">
                <a:solidFill>
                  <a:srgbClr val="FFFFFF"/>
                </a:solidFill>
                <a:latin typeface="Gill Sans"/>
                <a:cs typeface="Gill Sans"/>
              </a:rPr>
              <a:t>v</a:t>
            </a:r>
            <a:r>
              <a:rPr lang="en-US" sz="1800" b="0" dirty="0" smtClean="0">
                <a:solidFill>
                  <a:srgbClr val="FFFFFF"/>
                </a:solidFill>
                <a:latin typeface="Gill Sans"/>
                <a:cs typeface="Gill Sans"/>
              </a:rPr>
              <a:t>isits</a:t>
            </a:r>
            <a:endParaRPr lang="en-US" sz="1800" b="0" dirty="0">
              <a:solidFill>
                <a:srgbClr val="FFFFFF"/>
              </a:solidFill>
              <a:latin typeface="Gill Sans"/>
              <a:cs typeface="Gill Sans"/>
            </a:endParaRPr>
          </a:p>
        </p:txBody>
      </p:sp>
      <p:sp>
        <p:nvSpPr>
          <p:cNvPr id="33" name="Rounded Rectangle 32"/>
          <p:cNvSpPr>
            <a:spLocks noChangeArrowheads="1"/>
          </p:cNvSpPr>
          <p:nvPr/>
        </p:nvSpPr>
        <p:spPr bwMode="auto">
          <a:xfrm>
            <a:off x="1524000" y="23622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4" name="Rounded Rectangle 33"/>
          <p:cNvSpPr>
            <a:spLocks noChangeArrowheads="1"/>
          </p:cNvSpPr>
          <p:nvPr/>
        </p:nvSpPr>
        <p:spPr bwMode="auto">
          <a:xfrm>
            <a:off x="2743200" y="3124200"/>
            <a:ext cx="1981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err="1">
                <a:ln>
                  <a:noFill/>
                </a:ln>
                <a:solidFill>
                  <a:srgbClr val="336666"/>
                </a:solidFill>
                <a:effectLst/>
                <a:uLnTx/>
                <a:uFillTx/>
                <a:latin typeface="Gill Sans"/>
                <a:cs typeface="Gill Sans"/>
              </a:rPr>
              <a:t>url</a:t>
            </a:r>
            <a:endParaRPr kumimoji="0" lang="en-US" sz="1800" b="0" i="0" u="none" strike="noStrike" kern="0" cap="none" spc="0" normalizeH="0" baseline="0" noProof="0" dirty="0">
              <a:ln>
                <a:noFill/>
              </a:ln>
              <a:solidFill>
                <a:srgbClr val="336666"/>
              </a:solidFill>
              <a:effectLst/>
              <a:uLnTx/>
              <a:uFillTx/>
              <a:latin typeface="Gill Sans"/>
              <a:cs typeface="Gill Sans"/>
            </a:endParaRP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a:ln>
                  <a:noFill/>
                </a:ln>
                <a:solidFill>
                  <a:srgbClr val="FFFFFF"/>
                </a:solidFill>
                <a:effectLst/>
                <a:uLnTx/>
                <a:uFillTx/>
                <a:latin typeface="Gill Sans"/>
                <a:cs typeface="Gill Sans"/>
              </a:rPr>
              <a:t>count</a:t>
            </a:r>
          </a:p>
        </p:txBody>
      </p:sp>
      <p:sp>
        <p:nvSpPr>
          <p:cNvPr id="35" name="Rounded Rectangle 34"/>
          <p:cNvSpPr>
            <a:spLocks noChangeArrowheads="1"/>
          </p:cNvSpPr>
          <p:nvPr/>
        </p:nvSpPr>
        <p:spPr bwMode="auto">
          <a:xfrm>
            <a:off x="5715000" y="3200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a:solidFill>
                  <a:srgbClr val="FFFF00"/>
                </a:solidFill>
                <a:latin typeface="Gill Sans"/>
                <a:cs typeface="Gill Sans"/>
              </a:rPr>
              <a:t>l</a:t>
            </a:r>
            <a:r>
              <a:rPr lang="en-US" sz="1800" b="0" dirty="0" smtClean="0">
                <a:solidFill>
                  <a:srgbClr val="FFFF00"/>
                </a:solidFill>
                <a:latin typeface="Gill Sans"/>
                <a:cs typeface="Gill Sans"/>
              </a:rPr>
              <a:t>oad </a:t>
            </a:r>
            <a:r>
              <a:rPr lang="en-US" sz="1800" b="0" dirty="0" err="1" smtClean="0">
                <a:solidFill>
                  <a:srgbClr val="FFFFFF"/>
                </a:solidFill>
                <a:latin typeface="Gill Sans"/>
                <a:cs typeface="Gill Sans"/>
              </a:rPr>
              <a:t>urlInfo</a:t>
            </a:r>
            <a:endParaRPr lang="en-US" sz="1800" b="0" dirty="0">
              <a:solidFill>
                <a:srgbClr val="FFFFFF"/>
              </a:solidFill>
              <a:latin typeface="Gill Sans"/>
              <a:cs typeface="Gill Sans"/>
            </a:endParaRPr>
          </a:p>
        </p:txBody>
      </p:sp>
      <p:sp>
        <p:nvSpPr>
          <p:cNvPr id="36" name="Rounded Rectangle 35"/>
          <p:cNvSpPr>
            <a:spLocks noChangeArrowheads="1"/>
          </p:cNvSpPr>
          <p:nvPr/>
        </p:nvSpPr>
        <p:spPr bwMode="auto">
          <a:xfrm>
            <a:off x="4343400" y="4114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join </a:t>
            </a:r>
            <a:r>
              <a:rPr lang="en-US" sz="1800" b="0" dirty="0">
                <a:solidFill>
                  <a:srgbClr val="FFFFFF"/>
                </a:solidFill>
                <a:latin typeface="Gill Sans"/>
                <a:cs typeface="Gill Sans"/>
              </a:rPr>
              <a:t>on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7" name="Rounded Rectangle 36"/>
          <p:cNvSpPr>
            <a:spLocks noChangeArrowheads="1"/>
          </p:cNvSpPr>
          <p:nvPr/>
        </p:nvSpPr>
        <p:spPr bwMode="auto">
          <a:xfrm>
            <a:off x="4343400" y="4876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category</a:t>
            </a:r>
          </a:p>
        </p:txBody>
      </p:sp>
      <p:sp>
        <p:nvSpPr>
          <p:cNvPr id="38" name="Rounded Rectangle 37"/>
          <p:cNvSpPr>
            <a:spLocks noChangeArrowheads="1"/>
          </p:cNvSpPr>
          <p:nvPr/>
        </p:nvSpPr>
        <p:spPr bwMode="auto">
          <a:xfrm>
            <a:off x="4154488" y="5638800"/>
            <a:ext cx="2362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a:ln>
                  <a:noFill/>
                </a:ln>
                <a:solidFill>
                  <a:srgbClr val="336666"/>
                </a:solidFill>
                <a:effectLst/>
                <a:uLnTx/>
                <a:uFillTx/>
                <a:latin typeface="Gill Sans"/>
                <a:cs typeface="Gill Sans"/>
              </a:rPr>
              <a:t>category</a:t>
            </a: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smtClean="0">
                <a:ln>
                  <a:noFill/>
                </a:ln>
                <a:solidFill>
                  <a:srgbClr val="FFFFFF"/>
                </a:solidFill>
                <a:effectLst/>
                <a:uLnTx/>
                <a:uFillTx/>
                <a:latin typeface="Gill Sans"/>
                <a:cs typeface="Gill Sans"/>
              </a:rPr>
              <a:t>top(</a:t>
            </a:r>
            <a:r>
              <a:rPr kumimoji="0" lang="en-US" sz="1800" b="0" i="0" u="none" strike="noStrike" kern="0" cap="none" spc="0" normalizeH="0" baseline="0" noProof="0" dirty="0" err="1" smtClean="0">
                <a:ln>
                  <a:noFill/>
                </a:ln>
                <a:solidFill>
                  <a:srgbClr val="FFFFFF"/>
                </a:solidFill>
                <a:effectLst/>
                <a:uLnTx/>
                <a:uFillTx/>
                <a:latin typeface="Gill Sans"/>
                <a:cs typeface="Gill Sans"/>
              </a:rPr>
              <a:t>urls</a:t>
            </a:r>
            <a:r>
              <a:rPr kumimoji="0" lang="en-US" sz="1800" b="0" i="0" u="none" strike="noStrike" kern="0" cap="none" spc="0" normalizeH="0" baseline="0" noProof="0" dirty="0" smtClean="0">
                <a:ln>
                  <a:noFill/>
                </a:ln>
                <a:solidFill>
                  <a:srgbClr val="FFFFFF"/>
                </a:solidFill>
                <a:effectLst/>
                <a:uLnTx/>
                <a:uFillTx/>
                <a:latin typeface="Gill Sans"/>
                <a:cs typeface="Gill Sans"/>
              </a:rPr>
              <a:t>, 10)</a:t>
            </a:r>
            <a:endParaRPr kumimoji="0" lang="en-US" sz="1800" b="0" i="0" u="none" strike="noStrike" kern="0" cap="none" spc="0" normalizeH="0" baseline="0" noProof="0" dirty="0">
              <a:ln>
                <a:noFill/>
              </a:ln>
              <a:solidFill>
                <a:srgbClr val="FFFFFF"/>
              </a:solidFill>
              <a:effectLst/>
              <a:uLnTx/>
              <a:uFillTx/>
              <a:latin typeface="Gill Sans"/>
              <a:cs typeface="Gill Sans"/>
            </a:endParaRPr>
          </a:p>
        </p:txBody>
      </p:sp>
      <p:cxnSp>
        <p:nvCxnSpPr>
          <p:cNvPr id="42" name="Straight Arrow Connector 41"/>
          <p:cNvCxnSpPr>
            <a:cxnSpLocks noChangeShapeType="1"/>
            <a:stCxn id="36" idx="2"/>
            <a:endCxn id="37" idx="0"/>
          </p:cNvCxnSpPr>
          <p:nvPr/>
        </p:nvCxnSpPr>
        <p:spPr bwMode="auto">
          <a:xfrm rot="5400000">
            <a:off x="5181601" y="4724400"/>
            <a:ext cx="304800" cy="3175"/>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3" name="Straight Arrow Connector 42"/>
          <p:cNvCxnSpPr>
            <a:cxnSpLocks noChangeShapeType="1"/>
            <a:stCxn id="37" idx="2"/>
            <a:endCxn id="38" idx="0"/>
          </p:cNvCxnSpPr>
          <p:nvPr/>
        </p:nvCxnSpPr>
        <p:spPr bwMode="auto">
          <a:xfrm rot="16200000" flipH="1">
            <a:off x="5182394" y="5485606"/>
            <a:ext cx="304800" cy="1588"/>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4" name="Straight Arrow Connector 43"/>
          <p:cNvCxnSpPr>
            <a:cxnSpLocks noChangeShapeType="1"/>
          </p:cNvCxnSpPr>
          <p:nvPr/>
        </p:nvCxnSpPr>
        <p:spPr bwMode="auto">
          <a:xfrm rot="16200000" flipH="1">
            <a:off x="5183188" y="6400800"/>
            <a:ext cx="304800" cy="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58"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
        <p:nvSpPr>
          <p:cNvPr id="1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Query Plan</a:t>
            </a:r>
          </a:p>
        </p:txBody>
      </p:sp>
    </p:spTree>
    <p:extLst>
      <p:ext uri="{BB962C8B-B14F-4D97-AF65-F5344CB8AC3E}">
        <p14:creationId xmlns:p14="http://schemas.microsoft.com/office/powerpoint/2010/main" val="2905586389"/>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0" name="Straight Arrow Connector 29"/>
          <p:cNvCxnSpPr>
            <a:cxnSpLocks noChangeShapeType="1"/>
          </p:cNvCxnSpPr>
          <p:nvPr/>
        </p:nvCxnSpPr>
        <p:spPr bwMode="auto">
          <a:xfrm>
            <a:off x="1828800" y="20574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31" name="Straight Arrow Connector 30"/>
          <p:cNvCxnSpPr>
            <a:cxnSpLocks noChangeShapeType="1"/>
          </p:cNvCxnSpPr>
          <p:nvPr/>
        </p:nvCxnSpPr>
        <p:spPr bwMode="auto">
          <a:xfrm>
            <a:off x="4154488" y="3733800"/>
            <a:ext cx="569912" cy="381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32" name="Straight Arrow Connector 31"/>
          <p:cNvCxnSpPr>
            <a:cxnSpLocks noChangeShapeType="1"/>
            <a:stCxn id="37" idx="2"/>
          </p:cNvCxnSpPr>
          <p:nvPr/>
        </p:nvCxnSpPr>
        <p:spPr bwMode="auto">
          <a:xfrm rot="5400000">
            <a:off x="6096000" y="3505200"/>
            <a:ext cx="457200" cy="762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33" name="Straight Arrow Connector 32"/>
          <p:cNvCxnSpPr>
            <a:cxnSpLocks noChangeShapeType="1"/>
          </p:cNvCxnSpPr>
          <p:nvPr/>
        </p:nvCxnSpPr>
        <p:spPr bwMode="auto">
          <a:xfrm>
            <a:off x="2971800" y="28194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34" name="Rounded Rectangle 33"/>
          <p:cNvSpPr>
            <a:spLocks noChangeArrowheads="1"/>
          </p:cNvSpPr>
          <p:nvPr/>
        </p:nvSpPr>
        <p:spPr bwMode="auto">
          <a:xfrm>
            <a:off x="762000" y="16002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load </a:t>
            </a:r>
            <a:r>
              <a:rPr lang="en-US" sz="1800" b="0" dirty="0">
                <a:solidFill>
                  <a:srgbClr val="FFFFFF"/>
                </a:solidFill>
                <a:latin typeface="Gill Sans"/>
                <a:cs typeface="Gill Sans"/>
              </a:rPr>
              <a:t>v</a:t>
            </a:r>
            <a:r>
              <a:rPr lang="en-US" sz="1800" b="0" dirty="0" smtClean="0">
                <a:solidFill>
                  <a:srgbClr val="FFFFFF"/>
                </a:solidFill>
                <a:latin typeface="Gill Sans"/>
                <a:cs typeface="Gill Sans"/>
              </a:rPr>
              <a:t>isits</a:t>
            </a:r>
            <a:endParaRPr lang="en-US" sz="1800" b="0" dirty="0">
              <a:solidFill>
                <a:srgbClr val="FFFFFF"/>
              </a:solidFill>
              <a:latin typeface="Gill Sans"/>
              <a:cs typeface="Gill Sans"/>
            </a:endParaRPr>
          </a:p>
        </p:txBody>
      </p:sp>
      <p:sp>
        <p:nvSpPr>
          <p:cNvPr id="35" name="Rounded Rectangle 34"/>
          <p:cNvSpPr>
            <a:spLocks noChangeArrowheads="1"/>
          </p:cNvSpPr>
          <p:nvPr/>
        </p:nvSpPr>
        <p:spPr bwMode="auto">
          <a:xfrm>
            <a:off x="1524000" y="23622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6" name="Rounded Rectangle 35"/>
          <p:cNvSpPr>
            <a:spLocks noChangeArrowheads="1"/>
          </p:cNvSpPr>
          <p:nvPr/>
        </p:nvSpPr>
        <p:spPr bwMode="auto">
          <a:xfrm>
            <a:off x="2743200" y="3124200"/>
            <a:ext cx="1981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err="1">
                <a:ln>
                  <a:noFill/>
                </a:ln>
                <a:solidFill>
                  <a:srgbClr val="336666"/>
                </a:solidFill>
                <a:effectLst/>
                <a:uLnTx/>
                <a:uFillTx/>
                <a:latin typeface="Gill Sans"/>
                <a:cs typeface="Gill Sans"/>
              </a:rPr>
              <a:t>url</a:t>
            </a:r>
            <a:endParaRPr kumimoji="0" lang="en-US" sz="1800" b="0" i="0" u="none" strike="noStrike" kern="0" cap="none" spc="0" normalizeH="0" baseline="0" noProof="0" dirty="0">
              <a:ln>
                <a:noFill/>
              </a:ln>
              <a:solidFill>
                <a:srgbClr val="336666"/>
              </a:solidFill>
              <a:effectLst/>
              <a:uLnTx/>
              <a:uFillTx/>
              <a:latin typeface="Gill Sans"/>
              <a:cs typeface="Gill Sans"/>
            </a:endParaRP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a:ln>
                  <a:noFill/>
                </a:ln>
                <a:solidFill>
                  <a:srgbClr val="FFFFFF"/>
                </a:solidFill>
                <a:effectLst/>
                <a:uLnTx/>
                <a:uFillTx/>
                <a:latin typeface="Gill Sans"/>
                <a:cs typeface="Gill Sans"/>
              </a:rPr>
              <a:t>count</a:t>
            </a:r>
          </a:p>
        </p:txBody>
      </p:sp>
      <p:sp>
        <p:nvSpPr>
          <p:cNvPr id="37" name="Rounded Rectangle 36"/>
          <p:cNvSpPr>
            <a:spLocks noChangeArrowheads="1"/>
          </p:cNvSpPr>
          <p:nvPr/>
        </p:nvSpPr>
        <p:spPr bwMode="auto">
          <a:xfrm>
            <a:off x="5715000" y="3200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a:solidFill>
                  <a:srgbClr val="FFFF00"/>
                </a:solidFill>
                <a:latin typeface="Gill Sans"/>
                <a:cs typeface="Gill Sans"/>
              </a:rPr>
              <a:t>l</a:t>
            </a:r>
            <a:r>
              <a:rPr lang="en-US" sz="1800" b="0" dirty="0" smtClean="0">
                <a:solidFill>
                  <a:srgbClr val="FFFF00"/>
                </a:solidFill>
                <a:latin typeface="Gill Sans"/>
                <a:cs typeface="Gill Sans"/>
              </a:rPr>
              <a:t>oad </a:t>
            </a:r>
            <a:r>
              <a:rPr lang="en-US" sz="1800" b="0" dirty="0" err="1" smtClean="0">
                <a:solidFill>
                  <a:srgbClr val="FFFFFF"/>
                </a:solidFill>
                <a:latin typeface="Gill Sans"/>
                <a:cs typeface="Gill Sans"/>
              </a:rPr>
              <a:t>urlInfo</a:t>
            </a:r>
            <a:endParaRPr lang="en-US" sz="1800" b="0" dirty="0">
              <a:solidFill>
                <a:srgbClr val="FFFFFF"/>
              </a:solidFill>
              <a:latin typeface="Gill Sans"/>
              <a:cs typeface="Gill Sans"/>
            </a:endParaRPr>
          </a:p>
        </p:txBody>
      </p:sp>
      <p:sp>
        <p:nvSpPr>
          <p:cNvPr id="38" name="Rounded Rectangle 37"/>
          <p:cNvSpPr>
            <a:spLocks noChangeArrowheads="1"/>
          </p:cNvSpPr>
          <p:nvPr/>
        </p:nvSpPr>
        <p:spPr bwMode="auto">
          <a:xfrm>
            <a:off x="4343400" y="4114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join </a:t>
            </a:r>
            <a:r>
              <a:rPr lang="en-US" sz="1800" b="0" dirty="0">
                <a:solidFill>
                  <a:srgbClr val="FFFFFF"/>
                </a:solidFill>
                <a:latin typeface="Gill Sans"/>
                <a:cs typeface="Gill Sans"/>
              </a:rPr>
              <a:t>on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9" name="Rounded Rectangle 38"/>
          <p:cNvSpPr>
            <a:spLocks noChangeArrowheads="1"/>
          </p:cNvSpPr>
          <p:nvPr/>
        </p:nvSpPr>
        <p:spPr bwMode="auto">
          <a:xfrm>
            <a:off x="4343400" y="4876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category</a:t>
            </a:r>
          </a:p>
        </p:txBody>
      </p:sp>
      <p:sp>
        <p:nvSpPr>
          <p:cNvPr id="40" name="Rounded Rectangle 39"/>
          <p:cNvSpPr>
            <a:spLocks noChangeArrowheads="1"/>
          </p:cNvSpPr>
          <p:nvPr/>
        </p:nvSpPr>
        <p:spPr bwMode="auto">
          <a:xfrm>
            <a:off x="4154488" y="5638800"/>
            <a:ext cx="2362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a:ln>
                  <a:noFill/>
                </a:ln>
                <a:solidFill>
                  <a:srgbClr val="336666"/>
                </a:solidFill>
                <a:effectLst/>
                <a:uLnTx/>
                <a:uFillTx/>
                <a:latin typeface="Gill Sans"/>
                <a:cs typeface="Gill Sans"/>
              </a:rPr>
              <a:t>category</a:t>
            </a: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smtClean="0">
                <a:ln>
                  <a:noFill/>
                </a:ln>
                <a:solidFill>
                  <a:srgbClr val="FFFFFF"/>
                </a:solidFill>
                <a:effectLst/>
                <a:uLnTx/>
                <a:uFillTx/>
                <a:latin typeface="Gill Sans"/>
                <a:cs typeface="Gill Sans"/>
              </a:rPr>
              <a:t>top(</a:t>
            </a:r>
            <a:r>
              <a:rPr kumimoji="0" lang="en-US" sz="1800" b="0" i="0" u="none" strike="noStrike" kern="0" cap="none" spc="0" normalizeH="0" baseline="0" noProof="0" dirty="0" err="1" smtClean="0">
                <a:ln>
                  <a:noFill/>
                </a:ln>
                <a:solidFill>
                  <a:srgbClr val="FFFFFF"/>
                </a:solidFill>
                <a:effectLst/>
                <a:uLnTx/>
                <a:uFillTx/>
                <a:latin typeface="Gill Sans"/>
                <a:cs typeface="Gill Sans"/>
              </a:rPr>
              <a:t>urls</a:t>
            </a:r>
            <a:r>
              <a:rPr kumimoji="0" lang="en-US" sz="1800" b="0" i="0" u="none" strike="noStrike" kern="0" cap="none" spc="0" normalizeH="0" baseline="0" noProof="0" dirty="0" smtClean="0">
                <a:ln>
                  <a:noFill/>
                </a:ln>
                <a:solidFill>
                  <a:srgbClr val="FFFFFF"/>
                </a:solidFill>
                <a:effectLst/>
                <a:uLnTx/>
                <a:uFillTx/>
                <a:latin typeface="Gill Sans"/>
                <a:cs typeface="Gill Sans"/>
              </a:rPr>
              <a:t>, 10)</a:t>
            </a:r>
            <a:endParaRPr kumimoji="0" lang="en-US" sz="1800" b="0" i="0" u="none" strike="noStrike" kern="0" cap="none" spc="0" normalizeH="0" baseline="0" noProof="0" dirty="0">
              <a:ln>
                <a:noFill/>
              </a:ln>
              <a:solidFill>
                <a:srgbClr val="FFFFFF"/>
              </a:solidFill>
              <a:effectLst/>
              <a:uLnTx/>
              <a:uFillTx/>
              <a:latin typeface="Gill Sans"/>
              <a:cs typeface="Gill Sans"/>
            </a:endParaRPr>
          </a:p>
        </p:txBody>
      </p:sp>
      <p:cxnSp>
        <p:nvCxnSpPr>
          <p:cNvPr id="41" name="Straight Arrow Connector 40"/>
          <p:cNvCxnSpPr>
            <a:cxnSpLocks noChangeShapeType="1"/>
            <a:stCxn id="38" idx="2"/>
            <a:endCxn id="39" idx="0"/>
          </p:cNvCxnSpPr>
          <p:nvPr/>
        </p:nvCxnSpPr>
        <p:spPr bwMode="auto">
          <a:xfrm rot="5400000">
            <a:off x="5181601" y="4724400"/>
            <a:ext cx="304800" cy="3175"/>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2" name="Straight Arrow Connector 41"/>
          <p:cNvCxnSpPr>
            <a:cxnSpLocks noChangeShapeType="1"/>
            <a:stCxn id="39" idx="2"/>
            <a:endCxn id="40" idx="0"/>
          </p:cNvCxnSpPr>
          <p:nvPr/>
        </p:nvCxnSpPr>
        <p:spPr bwMode="auto">
          <a:xfrm rot="16200000" flipH="1">
            <a:off x="5182394" y="5485606"/>
            <a:ext cx="304800" cy="1588"/>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3" name="Straight Arrow Connector 42"/>
          <p:cNvCxnSpPr>
            <a:cxnSpLocks noChangeShapeType="1"/>
          </p:cNvCxnSpPr>
          <p:nvPr/>
        </p:nvCxnSpPr>
        <p:spPr bwMode="auto">
          <a:xfrm rot="16200000" flipH="1">
            <a:off x="5183188" y="6400800"/>
            <a:ext cx="304800" cy="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44" name="Rounded Rectangle 43"/>
          <p:cNvSpPr>
            <a:spLocks noChangeArrowheads="1"/>
          </p:cNvSpPr>
          <p:nvPr/>
        </p:nvSpPr>
        <p:spPr bwMode="auto">
          <a:xfrm>
            <a:off x="533400" y="1524000"/>
            <a:ext cx="3200400" cy="990600"/>
          </a:xfrm>
          <a:prstGeom prst="roundRect">
            <a:avLst>
              <a:gd name="adj" fmla="val 16667"/>
            </a:avLst>
          </a:prstGeom>
          <a:gradFill rotWithShape="1">
            <a:gsLst>
              <a:gs pos="0">
                <a:srgbClr val="9BC1FF">
                  <a:alpha val="20999"/>
                </a:srgbClr>
              </a:gs>
              <a:gs pos="100000">
                <a:srgbClr val="3F80CD">
                  <a:alpha val="20999"/>
                </a:srgbClr>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45" name="TextBox 44"/>
          <p:cNvSpPr txBox="1">
            <a:spLocks noChangeArrowheads="1"/>
          </p:cNvSpPr>
          <p:nvPr/>
        </p:nvSpPr>
        <p:spPr bwMode="auto">
          <a:xfrm>
            <a:off x="3081506" y="1535668"/>
            <a:ext cx="652294" cy="369332"/>
          </a:xfrm>
          <a:prstGeom prst="rect">
            <a:avLst/>
          </a:prstGeom>
          <a:noFill/>
          <a:ln w="9525">
            <a:noFill/>
            <a:miter lim="800000"/>
            <a:headEnd/>
            <a:tailEnd/>
          </a:ln>
        </p:spPr>
        <p:txBody>
          <a:bodyPr wrap="none">
            <a:spAutoFit/>
          </a:bodyPr>
          <a:lstStyle/>
          <a:p>
            <a:r>
              <a:rPr lang="en-US" sz="1800" b="0" dirty="0">
                <a:solidFill>
                  <a:schemeClr val="bg1"/>
                </a:solidFill>
                <a:latin typeface="Gill Sans"/>
                <a:cs typeface="Gill Sans"/>
              </a:rPr>
              <a:t>Map</a:t>
            </a:r>
            <a:r>
              <a:rPr lang="en-US" sz="1800" b="0" baseline="-25000" dirty="0">
                <a:solidFill>
                  <a:schemeClr val="bg1"/>
                </a:solidFill>
                <a:latin typeface="Gill Sans"/>
                <a:cs typeface="Gill Sans"/>
              </a:rPr>
              <a:t>1</a:t>
            </a:r>
            <a:endParaRPr lang="en-US" sz="2000" b="0" baseline="-25000" dirty="0">
              <a:solidFill>
                <a:schemeClr val="bg1"/>
              </a:solidFill>
              <a:latin typeface="Gill Sans"/>
              <a:cs typeface="Gill Sans"/>
            </a:endParaRPr>
          </a:p>
        </p:txBody>
      </p:sp>
      <p:sp>
        <p:nvSpPr>
          <p:cNvPr id="46" name="Rounded Rectangle 45"/>
          <p:cNvSpPr>
            <a:spLocks noChangeArrowheads="1"/>
          </p:cNvSpPr>
          <p:nvPr/>
        </p:nvSpPr>
        <p:spPr bwMode="auto">
          <a:xfrm>
            <a:off x="1371600" y="2628900"/>
            <a:ext cx="3657600" cy="1257300"/>
          </a:xfrm>
          <a:prstGeom prst="roundRect">
            <a:avLst>
              <a:gd name="adj" fmla="val 16667"/>
            </a:avLst>
          </a:prstGeom>
          <a:gradFill rotWithShape="1">
            <a:gsLst>
              <a:gs pos="0">
                <a:srgbClr val="9BC1FF">
                  <a:alpha val="20999"/>
                </a:srgbClr>
              </a:gs>
              <a:gs pos="100000">
                <a:srgbClr val="3F80CD">
                  <a:alpha val="20999"/>
                </a:srgbClr>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47" name="TextBox 46"/>
          <p:cNvSpPr txBox="1">
            <a:spLocks noChangeArrowheads="1"/>
          </p:cNvSpPr>
          <p:nvPr/>
        </p:nvSpPr>
        <p:spPr bwMode="auto">
          <a:xfrm>
            <a:off x="4106862" y="2602468"/>
            <a:ext cx="1150938" cy="369332"/>
          </a:xfrm>
          <a:prstGeom prst="rect">
            <a:avLst/>
          </a:prstGeom>
          <a:noFill/>
          <a:ln w="9525">
            <a:noFill/>
            <a:miter lim="800000"/>
            <a:headEnd/>
            <a:tailEnd/>
          </a:ln>
        </p:spPr>
        <p:txBody>
          <a:bodyPr>
            <a:spAutoFit/>
          </a:bodyPr>
          <a:lstStyle/>
          <a:p>
            <a:r>
              <a:rPr lang="en-US" sz="1800" b="0" dirty="0">
                <a:solidFill>
                  <a:schemeClr val="bg1"/>
                </a:solidFill>
                <a:latin typeface="Gill Sans"/>
                <a:cs typeface="Gill Sans"/>
              </a:rPr>
              <a:t>Reduce</a:t>
            </a:r>
            <a:r>
              <a:rPr lang="en-US" sz="1800" b="0" baseline="-25000" dirty="0">
                <a:solidFill>
                  <a:schemeClr val="bg1"/>
                </a:solidFill>
                <a:latin typeface="Gill Sans"/>
                <a:cs typeface="Gill Sans"/>
              </a:rPr>
              <a:t>1</a:t>
            </a:r>
          </a:p>
        </p:txBody>
      </p:sp>
      <p:sp>
        <p:nvSpPr>
          <p:cNvPr id="48" name="Rounded Rectangle 47"/>
          <p:cNvSpPr>
            <a:spLocks noChangeArrowheads="1"/>
          </p:cNvSpPr>
          <p:nvPr/>
        </p:nvSpPr>
        <p:spPr bwMode="auto">
          <a:xfrm>
            <a:off x="5332413" y="2743200"/>
            <a:ext cx="2897187" cy="1504950"/>
          </a:xfrm>
          <a:prstGeom prst="roundRect">
            <a:avLst>
              <a:gd name="adj" fmla="val 16667"/>
            </a:avLst>
          </a:prstGeom>
          <a:gradFill rotWithShape="1">
            <a:gsLst>
              <a:gs pos="0">
                <a:srgbClr val="FF9A99">
                  <a:alpha val="31000"/>
                </a:srgbClr>
              </a:gs>
              <a:gs pos="100000">
                <a:srgbClr val="D1403C">
                  <a:alpha val="31000"/>
                </a:srgbClr>
              </a:gs>
            </a:gsLst>
            <a:lin ang="5400000"/>
          </a:gradFill>
          <a:ln w="9525">
            <a:solidFill>
              <a:srgbClr val="BE4B48"/>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49" name="TextBox 48"/>
          <p:cNvSpPr txBox="1">
            <a:spLocks noChangeArrowheads="1"/>
          </p:cNvSpPr>
          <p:nvPr/>
        </p:nvSpPr>
        <p:spPr bwMode="auto">
          <a:xfrm>
            <a:off x="7572375" y="2743200"/>
            <a:ext cx="885825" cy="369332"/>
          </a:xfrm>
          <a:prstGeom prst="rect">
            <a:avLst/>
          </a:prstGeom>
          <a:noFill/>
          <a:ln w="9525">
            <a:noFill/>
            <a:miter lim="800000"/>
            <a:headEnd/>
            <a:tailEnd/>
          </a:ln>
        </p:spPr>
        <p:txBody>
          <a:bodyPr>
            <a:spAutoFit/>
          </a:bodyPr>
          <a:lstStyle/>
          <a:p>
            <a:r>
              <a:rPr lang="en-US" sz="1800" b="0" dirty="0">
                <a:solidFill>
                  <a:schemeClr val="bg1"/>
                </a:solidFill>
                <a:latin typeface="Gill Sans"/>
                <a:cs typeface="Gill Sans"/>
              </a:rPr>
              <a:t>Map</a:t>
            </a:r>
            <a:r>
              <a:rPr lang="en-US" sz="1800" b="0" baseline="-25000" dirty="0">
                <a:solidFill>
                  <a:schemeClr val="bg1"/>
                </a:solidFill>
                <a:latin typeface="Gill Sans"/>
                <a:cs typeface="Gill Sans"/>
              </a:rPr>
              <a:t>2</a:t>
            </a:r>
          </a:p>
        </p:txBody>
      </p:sp>
      <p:sp>
        <p:nvSpPr>
          <p:cNvPr id="50" name="Rounded Rectangle 49"/>
          <p:cNvSpPr>
            <a:spLocks noChangeArrowheads="1"/>
          </p:cNvSpPr>
          <p:nvPr/>
        </p:nvSpPr>
        <p:spPr bwMode="auto">
          <a:xfrm>
            <a:off x="4000500" y="4419600"/>
            <a:ext cx="2819400" cy="265113"/>
          </a:xfrm>
          <a:prstGeom prst="roundRect">
            <a:avLst>
              <a:gd name="adj" fmla="val 16667"/>
            </a:avLst>
          </a:prstGeom>
          <a:gradFill rotWithShape="1">
            <a:gsLst>
              <a:gs pos="0">
                <a:srgbClr val="FF9A99">
                  <a:alpha val="31000"/>
                </a:srgbClr>
              </a:gs>
              <a:gs pos="100000">
                <a:srgbClr val="D1403C">
                  <a:alpha val="31000"/>
                </a:srgbClr>
              </a:gs>
            </a:gsLst>
            <a:lin ang="5400000"/>
          </a:gradFill>
          <a:ln w="9525">
            <a:solidFill>
              <a:srgbClr val="BE4B48"/>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51" name="TextBox 50"/>
          <p:cNvSpPr txBox="1">
            <a:spLocks noChangeArrowheads="1"/>
          </p:cNvSpPr>
          <p:nvPr/>
        </p:nvSpPr>
        <p:spPr bwMode="auto">
          <a:xfrm>
            <a:off x="6858000" y="4402693"/>
            <a:ext cx="1327150" cy="369332"/>
          </a:xfrm>
          <a:prstGeom prst="rect">
            <a:avLst/>
          </a:prstGeom>
          <a:noFill/>
          <a:ln w="9525">
            <a:noFill/>
            <a:miter lim="800000"/>
            <a:headEnd/>
            <a:tailEnd/>
          </a:ln>
        </p:spPr>
        <p:txBody>
          <a:bodyPr>
            <a:spAutoFit/>
          </a:bodyPr>
          <a:lstStyle/>
          <a:p>
            <a:r>
              <a:rPr lang="en-US" sz="1800" b="0" dirty="0">
                <a:solidFill>
                  <a:schemeClr val="bg1"/>
                </a:solidFill>
                <a:latin typeface="Gill Sans"/>
                <a:cs typeface="Gill Sans"/>
              </a:rPr>
              <a:t>Reduce</a:t>
            </a:r>
            <a:r>
              <a:rPr lang="en-US" sz="1800" b="0" baseline="-25000" dirty="0">
                <a:solidFill>
                  <a:schemeClr val="bg1"/>
                </a:solidFill>
                <a:latin typeface="Gill Sans"/>
                <a:cs typeface="Gill Sans"/>
              </a:rPr>
              <a:t>2</a:t>
            </a:r>
          </a:p>
        </p:txBody>
      </p:sp>
      <p:sp>
        <p:nvSpPr>
          <p:cNvPr id="52" name="Rounded Rectangle 51"/>
          <p:cNvSpPr>
            <a:spLocks noChangeArrowheads="1"/>
          </p:cNvSpPr>
          <p:nvPr/>
        </p:nvSpPr>
        <p:spPr bwMode="auto">
          <a:xfrm>
            <a:off x="4000500" y="4840288"/>
            <a:ext cx="2819400" cy="265112"/>
          </a:xfrm>
          <a:prstGeom prst="roundRect">
            <a:avLst>
              <a:gd name="adj" fmla="val 16667"/>
            </a:avLst>
          </a:prstGeom>
          <a:gradFill rotWithShape="1">
            <a:gsLst>
              <a:gs pos="0">
                <a:srgbClr val="DCFFA0">
                  <a:alpha val="23999"/>
                </a:srgbClr>
              </a:gs>
              <a:gs pos="100000">
                <a:srgbClr val="A0CA4A">
                  <a:alpha val="23999"/>
                </a:srgbClr>
              </a:gs>
            </a:gsLst>
            <a:lin ang="5400000"/>
          </a:gradFill>
          <a:ln w="9525">
            <a:solidFill>
              <a:srgbClr val="98B954"/>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53" name="TextBox 52"/>
          <p:cNvSpPr txBox="1">
            <a:spLocks noChangeArrowheads="1"/>
          </p:cNvSpPr>
          <p:nvPr/>
        </p:nvSpPr>
        <p:spPr bwMode="auto">
          <a:xfrm>
            <a:off x="6886575" y="4802743"/>
            <a:ext cx="885825" cy="369332"/>
          </a:xfrm>
          <a:prstGeom prst="rect">
            <a:avLst/>
          </a:prstGeom>
          <a:noFill/>
          <a:ln w="9525">
            <a:noFill/>
            <a:miter lim="800000"/>
            <a:headEnd/>
            <a:tailEnd/>
          </a:ln>
        </p:spPr>
        <p:txBody>
          <a:bodyPr>
            <a:spAutoFit/>
          </a:bodyPr>
          <a:lstStyle/>
          <a:p>
            <a:r>
              <a:rPr lang="en-US" sz="1800" b="0" dirty="0" smtClean="0">
                <a:solidFill>
                  <a:schemeClr val="bg1"/>
                </a:solidFill>
                <a:latin typeface="Gill Sans"/>
                <a:cs typeface="Gill Sans"/>
              </a:rPr>
              <a:t>Map</a:t>
            </a:r>
            <a:r>
              <a:rPr lang="en-US" sz="1800" b="0" baseline="-25000" dirty="0" smtClean="0">
                <a:solidFill>
                  <a:schemeClr val="bg1"/>
                </a:solidFill>
                <a:latin typeface="Gill Sans"/>
                <a:cs typeface="Gill Sans"/>
              </a:rPr>
              <a:t>3</a:t>
            </a:r>
            <a:endParaRPr lang="en-US" sz="2400" b="0" baseline="-25000" dirty="0">
              <a:solidFill>
                <a:schemeClr val="bg1"/>
              </a:solidFill>
              <a:latin typeface="Gill Sans"/>
              <a:cs typeface="Gill Sans"/>
            </a:endParaRPr>
          </a:p>
        </p:txBody>
      </p:sp>
      <p:sp>
        <p:nvSpPr>
          <p:cNvPr id="54" name="Rounded Rectangle 53"/>
          <p:cNvSpPr>
            <a:spLocks noChangeArrowheads="1"/>
          </p:cNvSpPr>
          <p:nvPr/>
        </p:nvSpPr>
        <p:spPr bwMode="auto">
          <a:xfrm>
            <a:off x="3962400" y="5230813"/>
            <a:ext cx="2819400" cy="1169987"/>
          </a:xfrm>
          <a:prstGeom prst="roundRect">
            <a:avLst>
              <a:gd name="adj" fmla="val 16667"/>
            </a:avLst>
          </a:prstGeom>
          <a:gradFill rotWithShape="1">
            <a:gsLst>
              <a:gs pos="0">
                <a:srgbClr val="DCFFA0">
                  <a:alpha val="23999"/>
                </a:srgbClr>
              </a:gs>
              <a:gs pos="100000">
                <a:srgbClr val="A0CA4A">
                  <a:alpha val="23999"/>
                </a:srgbClr>
              </a:gs>
            </a:gsLst>
            <a:lin ang="5400000"/>
          </a:gradFill>
          <a:ln w="9525">
            <a:solidFill>
              <a:srgbClr val="98B954"/>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55" name="TextBox 54"/>
          <p:cNvSpPr txBox="1">
            <a:spLocks noChangeArrowheads="1"/>
          </p:cNvSpPr>
          <p:nvPr/>
        </p:nvSpPr>
        <p:spPr bwMode="auto">
          <a:xfrm>
            <a:off x="6934200" y="5181600"/>
            <a:ext cx="1174750" cy="369332"/>
          </a:xfrm>
          <a:prstGeom prst="rect">
            <a:avLst/>
          </a:prstGeom>
          <a:noFill/>
          <a:ln w="9525">
            <a:noFill/>
            <a:miter lim="800000"/>
            <a:headEnd/>
            <a:tailEnd/>
          </a:ln>
        </p:spPr>
        <p:txBody>
          <a:bodyPr>
            <a:spAutoFit/>
          </a:bodyPr>
          <a:lstStyle/>
          <a:p>
            <a:r>
              <a:rPr lang="en-US" sz="1800" b="0" dirty="0">
                <a:solidFill>
                  <a:schemeClr val="bg1"/>
                </a:solidFill>
                <a:latin typeface="Gill Sans"/>
                <a:cs typeface="Gill Sans"/>
              </a:rPr>
              <a:t>Reduce</a:t>
            </a:r>
            <a:r>
              <a:rPr lang="en-US" sz="1800" b="0" baseline="-25000" dirty="0">
                <a:solidFill>
                  <a:schemeClr val="bg1"/>
                </a:solidFill>
                <a:latin typeface="Gill Sans"/>
                <a:cs typeface="Gill Sans"/>
              </a:rPr>
              <a:t>3</a:t>
            </a:r>
          </a:p>
        </p:txBody>
      </p:sp>
      <p:sp>
        <p:nvSpPr>
          <p:cNvPr id="56"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
        <p:nvSpPr>
          <p:cNvPr id="57"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MapReduce Execution</a:t>
            </a:r>
          </a:p>
        </p:txBody>
      </p:sp>
    </p:spTree>
    <p:extLst>
      <p:ext uri="{BB962C8B-B14F-4D97-AF65-F5344CB8AC3E}">
        <p14:creationId xmlns:p14="http://schemas.microsoft.com/office/powerpoint/2010/main" val="248987712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p:bldP spid="46" grpId="0" animBg="1"/>
      <p:bldP spid="47" grpId="0"/>
      <p:bldP spid="48" grpId="0" animBg="1"/>
      <p:bldP spid="49" grpId="0"/>
      <p:bldP spid="50" grpId="0" animBg="1"/>
      <p:bldP spid="51" grpId="0"/>
      <p:bldP spid="52" grpId="0" animBg="1"/>
      <p:bldP spid="53" grpId="0"/>
      <p:bldP spid="54" grpId="0" animBg="1"/>
      <p:bldP spid="5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ig_JavaCod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540263"/>
            <a:ext cx="9144000" cy="4927337"/>
          </a:xfrm>
          <a:prstGeom prst="rect">
            <a:avLst/>
          </a:prstGeom>
        </p:spPr>
      </p:pic>
      <p:sp>
        <p:nvSpPr>
          <p:cNvPr id="4" name="Content Placeholder 2"/>
          <p:cNvSpPr txBox="1">
            <a:spLocks/>
          </p:cNvSpPr>
          <p:nvPr/>
        </p:nvSpPr>
        <p:spPr>
          <a:xfrm>
            <a:off x="152400" y="152400"/>
            <a:ext cx="7162800" cy="2438400"/>
          </a:xfrm>
          <a:prstGeom prst="rect">
            <a:avLst/>
          </a:prstGeom>
        </p:spPr>
        <p:txBody>
          <a:bodyPr/>
          <a:lstStyle/>
          <a:p>
            <a:pPr marL="342900" indent="-342900">
              <a:lnSpc>
                <a:spcPct val="70000"/>
              </a:lnSpc>
              <a:spcBef>
                <a:spcPct val="25000"/>
              </a:spcBef>
              <a:spcAft>
                <a:spcPct val="25000"/>
              </a:spcAft>
              <a:buClr>
                <a:srgbClr val="5675A9"/>
              </a:buClr>
              <a:buSzPct val="75000"/>
              <a:buFont typeface="Arial" charset="0"/>
              <a:buNone/>
              <a:defRPr/>
            </a:pPr>
            <a:r>
              <a:rPr lang="en-US" sz="1400" b="0" kern="0" dirty="0" smtClean="0">
                <a:solidFill>
                  <a:schemeClr val="bg1"/>
                </a:solidFill>
                <a:latin typeface="Andale Mono"/>
                <a:cs typeface="Andale Mono"/>
              </a:rPr>
              <a:t>visits = </a:t>
            </a:r>
            <a:r>
              <a:rPr lang="en-US" sz="1400" b="0" kern="0" dirty="0">
                <a:solidFill>
                  <a:srgbClr val="F79646"/>
                </a:solidFill>
                <a:latin typeface="Andale Mono"/>
                <a:cs typeface="Andale Mono"/>
              </a:rPr>
              <a:t>load</a:t>
            </a:r>
            <a:r>
              <a:rPr lang="en-US" sz="1400" b="0" kern="0" dirty="0">
                <a:latin typeface="Andale Mono"/>
                <a:cs typeface="Andale Mono"/>
              </a:rPr>
              <a:t> </a:t>
            </a:r>
            <a:r>
              <a:rPr lang="en-US" sz="1400" b="0" kern="0" dirty="0">
                <a:solidFill>
                  <a:schemeClr val="accent2"/>
                </a:solidFill>
                <a:latin typeface="Andale Mono"/>
                <a:cs typeface="Andale Mono"/>
              </a:rPr>
              <a:t>‘/data/visits’ </a:t>
            </a:r>
            <a:r>
              <a:rPr lang="en-US" sz="1400" b="0" kern="0" dirty="0">
                <a:solidFill>
                  <a:srgbClr val="F79646"/>
                </a:solidFill>
                <a:latin typeface="Andale Mono"/>
                <a:cs typeface="Andale Mono"/>
              </a:rPr>
              <a:t>as</a:t>
            </a:r>
            <a:r>
              <a:rPr lang="en-US" sz="1400" b="0" kern="0" dirty="0">
                <a:solidFill>
                  <a:schemeClr val="bg1"/>
                </a:solidFill>
                <a:latin typeface="Andale Mono"/>
                <a:cs typeface="Andale Mono"/>
              </a:rPr>
              <a:t> (user,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time</a:t>
            </a:r>
            <a:r>
              <a:rPr lang="en-US" sz="1400" b="0" kern="0" dirty="0" smtClean="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gVisits</a:t>
            </a:r>
            <a:r>
              <a:rPr lang="en-US" sz="1400" b="0" kern="0" dirty="0" smtClean="0">
                <a:solidFill>
                  <a:schemeClr val="bg1"/>
                </a:solidFill>
                <a:latin typeface="Andale Mono"/>
                <a:cs typeface="Andale Mono"/>
              </a:rPr>
              <a:t> = </a:t>
            </a:r>
            <a:r>
              <a:rPr lang="en-US" sz="1400" b="0" kern="0" dirty="0" smtClean="0">
                <a:solidFill>
                  <a:srgbClr val="F79646"/>
                </a:solidFill>
                <a:latin typeface="Andale Mono"/>
                <a:cs typeface="Andale Mono"/>
              </a:rPr>
              <a:t>group</a:t>
            </a:r>
            <a:r>
              <a:rPr lang="en-US" sz="1400" b="0" kern="0" dirty="0" smtClean="0">
                <a:solidFill>
                  <a:schemeClr val="bg1"/>
                </a:solidFill>
                <a:latin typeface="Andale Mono"/>
                <a:cs typeface="Andale Mono"/>
              </a:rPr>
              <a:t> visits </a:t>
            </a:r>
            <a:r>
              <a:rPr lang="en-US" sz="1400" b="0" kern="0" dirty="0" smtClean="0">
                <a:solidFill>
                  <a:srgbClr val="F79646"/>
                </a:solidFill>
                <a:latin typeface="Andale Mono"/>
                <a:cs typeface="Andale Mono"/>
              </a:rPr>
              <a:t>by</a:t>
            </a:r>
            <a:r>
              <a:rPr lang="en-US" sz="1400" b="0" kern="0" dirty="0" smtClean="0">
                <a:solidFill>
                  <a:schemeClr val="bg1"/>
                </a:solidFill>
                <a:latin typeface="Andale Mono"/>
                <a:cs typeface="Andale Mono"/>
              </a:rPr>
              <a:t> </a:t>
            </a:r>
            <a:r>
              <a:rPr lang="en-US" sz="1400" b="0" kern="0" dirty="0" err="1" smtClean="0">
                <a:solidFill>
                  <a:schemeClr val="bg1"/>
                </a:solidFill>
                <a:latin typeface="Andale Mono"/>
                <a:cs typeface="Andale Mono"/>
              </a:rPr>
              <a:t>url</a:t>
            </a:r>
            <a:r>
              <a:rPr lang="en-US" sz="1400" b="0" kern="0" dirty="0" smtClean="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visitCounts</a:t>
            </a:r>
            <a:r>
              <a:rPr lang="en-US" sz="1400" b="0" kern="0" dirty="0" smtClean="0">
                <a:solidFill>
                  <a:schemeClr val="bg1"/>
                </a:solidFill>
                <a:latin typeface="Andale Mono"/>
                <a:cs typeface="Andale Mono"/>
              </a:rPr>
              <a:t> =</a:t>
            </a:r>
            <a:r>
              <a:rPr lang="en-US" sz="1400" b="0" kern="0" dirty="0" smtClean="0">
                <a:latin typeface="Andale Mono"/>
                <a:cs typeface="Andale Mono"/>
              </a:rPr>
              <a:t> </a:t>
            </a:r>
            <a:r>
              <a:rPr lang="en-US" sz="1400" b="0" kern="0" dirty="0" err="1">
                <a:solidFill>
                  <a:srgbClr val="F79646"/>
                </a:solidFill>
                <a:latin typeface="Andale Mono"/>
                <a:cs typeface="Andale Mono"/>
              </a:rPr>
              <a:t>foreach</a:t>
            </a:r>
            <a:r>
              <a:rPr lang="en-US" sz="1400" b="0" kern="0" dirty="0">
                <a:latin typeface="Andale Mono"/>
                <a:cs typeface="Andale Mono"/>
              </a:rPr>
              <a:t> </a:t>
            </a:r>
            <a:r>
              <a:rPr lang="en-US" sz="1400" b="0" kern="0" dirty="0" err="1">
                <a:solidFill>
                  <a:schemeClr val="bg1"/>
                </a:solidFill>
                <a:latin typeface="Andale Mono"/>
                <a:cs typeface="Andale Mono"/>
              </a:rPr>
              <a:t>gVisits</a:t>
            </a:r>
            <a:r>
              <a:rPr lang="en-US" sz="1400" b="0" kern="0" dirty="0">
                <a:latin typeface="Andale Mono"/>
                <a:cs typeface="Andale Mono"/>
              </a:rPr>
              <a:t> </a:t>
            </a:r>
            <a:r>
              <a:rPr lang="en-US" sz="1400" b="0" kern="0" dirty="0">
                <a:solidFill>
                  <a:srgbClr val="F79646"/>
                </a:solidFill>
                <a:latin typeface="Andale Mono"/>
                <a:cs typeface="Andale Mono"/>
              </a:rPr>
              <a:t>generate</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count(visits);</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urlInfo</a:t>
            </a:r>
            <a:r>
              <a:rPr lang="en-US" sz="1400" b="0" kern="0" dirty="0" smtClean="0">
                <a:solidFill>
                  <a:schemeClr val="bg1"/>
                </a:solidFill>
                <a:latin typeface="Andale Mono"/>
                <a:cs typeface="Andale Mono"/>
              </a:rPr>
              <a:t> = </a:t>
            </a:r>
            <a:r>
              <a:rPr lang="en-US" sz="1400" b="0" kern="0" dirty="0">
                <a:solidFill>
                  <a:srgbClr val="F79646"/>
                </a:solidFill>
                <a:latin typeface="Andale Mono"/>
                <a:cs typeface="Andale Mono"/>
              </a:rPr>
              <a:t>load</a:t>
            </a:r>
            <a:r>
              <a:rPr lang="en-US" sz="1400" b="0" kern="0" dirty="0">
                <a:latin typeface="Andale Mono"/>
                <a:cs typeface="Andale Mono"/>
              </a:rPr>
              <a:t> </a:t>
            </a:r>
            <a:r>
              <a:rPr lang="en-US" sz="1400" b="0" kern="0" dirty="0">
                <a:solidFill>
                  <a:srgbClr val="C0504D"/>
                </a:solidFill>
                <a:latin typeface="Andale Mono"/>
                <a:cs typeface="Andale Mono"/>
              </a:rPr>
              <a:t>‘/data/</a:t>
            </a:r>
            <a:r>
              <a:rPr lang="en-US" sz="1400" b="0" kern="0" dirty="0" err="1">
                <a:solidFill>
                  <a:srgbClr val="C0504D"/>
                </a:solidFill>
                <a:latin typeface="Andale Mono"/>
                <a:cs typeface="Andale Mono"/>
              </a:rPr>
              <a:t>urlInfo</a:t>
            </a:r>
            <a:r>
              <a:rPr lang="en-US" sz="1400" b="0" kern="0" dirty="0">
                <a:solidFill>
                  <a:srgbClr val="C0504D"/>
                </a:solidFill>
                <a:latin typeface="Andale Mono"/>
                <a:cs typeface="Andale Mono"/>
              </a:rPr>
              <a:t>’ </a:t>
            </a:r>
            <a:r>
              <a:rPr lang="en-US" sz="1400" b="0" kern="0" dirty="0">
                <a:solidFill>
                  <a:srgbClr val="F79646"/>
                </a:solidFill>
                <a:latin typeface="Andale Mono"/>
                <a:cs typeface="Andale Mono"/>
              </a:rPr>
              <a:t>as</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category, </a:t>
            </a:r>
            <a:r>
              <a:rPr lang="en-US" sz="1400" b="0" kern="0" dirty="0" err="1">
                <a:solidFill>
                  <a:schemeClr val="bg1"/>
                </a:solidFill>
                <a:latin typeface="Andale Mono"/>
                <a:cs typeface="Andale Mono"/>
              </a:rPr>
              <a:t>pRank</a:t>
            </a:r>
            <a:r>
              <a:rPr lang="en-US" sz="1400" b="0" kern="0" dirty="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visitCounts</a:t>
            </a:r>
            <a:r>
              <a:rPr lang="en-US" sz="1400" b="0" kern="0" dirty="0">
                <a:solidFill>
                  <a:schemeClr val="bg1"/>
                </a:solidFill>
                <a:latin typeface="Andale Mono"/>
                <a:cs typeface="Andale Mono"/>
              </a:rPr>
              <a:t> </a:t>
            </a:r>
            <a:r>
              <a:rPr lang="en-US" sz="1400" b="0" kern="0" dirty="0" smtClean="0">
                <a:solidFill>
                  <a:schemeClr val="bg1"/>
                </a:solidFill>
                <a:latin typeface="Andale Mono"/>
                <a:cs typeface="Andale Mono"/>
              </a:rPr>
              <a:t>= </a:t>
            </a:r>
            <a:r>
              <a:rPr lang="en-US" sz="1400" b="0" kern="0" dirty="0">
                <a:solidFill>
                  <a:srgbClr val="F79646"/>
                </a:solidFill>
                <a:latin typeface="Andale Mono"/>
                <a:cs typeface="Andale Mono"/>
              </a:rPr>
              <a:t>join</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visitCounts</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by</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urlInfo</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by</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gCategories</a:t>
            </a:r>
            <a:r>
              <a:rPr lang="en-US" sz="1400" b="0" kern="0" dirty="0" smtClean="0">
                <a:solidFill>
                  <a:schemeClr val="bg1"/>
                </a:solidFill>
                <a:latin typeface="Andale Mono"/>
                <a:cs typeface="Andale Mono"/>
              </a:rPr>
              <a:t> </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group</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visitCounts</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by</a:t>
            </a:r>
            <a:r>
              <a:rPr lang="en-US" sz="1400" b="0" kern="0" dirty="0">
                <a:solidFill>
                  <a:schemeClr val="bg1"/>
                </a:solidFill>
                <a:latin typeface="Andale Mono"/>
                <a:cs typeface="Andale Mono"/>
              </a:rPr>
              <a:t> category;</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a:solidFill>
                  <a:schemeClr val="bg1"/>
                </a:solidFill>
                <a:latin typeface="Andale Mono"/>
                <a:cs typeface="Andale Mono"/>
              </a:rPr>
              <a:t>topUrls</a:t>
            </a:r>
            <a:r>
              <a:rPr lang="en-US" sz="1400" b="0" kern="0" dirty="0">
                <a:solidFill>
                  <a:schemeClr val="bg1"/>
                </a:solidFill>
                <a:latin typeface="Andale Mono"/>
                <a:cs typeface="Andale Mono"/>
              </a:rPr>
              <a:t> = </a:t>
            </a:r>
            <a:r>
              <a:rPr lang="en-US" sz="1400" b="0" kern="0" dirty="0" err="1">
                <a:solidFill>
                  <a:srgbClr val="F79646"/>
                </a:solidFill>
                <a:latin typeface="Andale Mono"/>
                <a:cs typeface="Andale Mono"/>
              </a:rPr>
              <a:t>foreach</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gCategories</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generate</a:t>
            </a:r>
            <a:r>
              <a:rPr lang="en-US" sz="1400" b="0" kern="0" dirty="0">
                <a:solidFill>
                  <a:schemeClr val="bg1"/>
                </a:solidFill>
                <a:latin typeface="Andale Mono"/>
                <a:cs typeface="Andale Mono"/>
              </a:rPr>
              <a:t> top(visitCounts,10);</a:t>
            </a:r>
          </a:p>
          <a:p>
            <a:pPr marL="342900" indent="-342900">
              <a:lnSpc>
                <a:spcPct val="70000"/>
              </a:lnSpc>
              <a:spcBef>
                <a:spcPct val="25000"/>
              </a:spcBef>
              <a:spcAft>
                <a:spcPct val="25000"/>
              </a:spcAft>
              <a:buClr>
                <a:srgbClr val="5675A9"/>
              </a:buClr>
              <a:buSzPct val="75000"/>
              <a:buFont typeface="Arial" charset="0"/>
              <a:buNone/>
              <a:defRPr/>
            </a:pPr>
            <a:endParaRPr lang="en-US" sz="1400" b="0" kern="0" dirty="0">
              <a:latin typeface="Andale Mono"/>
              <a:cs typeface="Andale Mono"/>
            </a:endParaRPr>
          </a:p>
          <a:p>
            <a:pPr marL="342900" indent="-342900">
              <a:lnSpc>
                <a:spcPct val="70000"/>
              </a:lnSpc>
              <a:spcBef>
                <a:spcPct val="25000"/>
              </a:spcBef>
              <a:spcAft>
                <a:spcPct val="25000"/>
              </a:spcAft>
              <a:buClr>
                <a:srgbClr val="5675A9"/>
              </a:buClr>
              <a:buSzPct val="75000"/>
              <a:buFont typeface="Arial" charset="0"/>
              <a:buNone/>
              <a:defRPr/>
            </a:pPr>
            <a:r>
              <a:rPr lang="en-US" sz="1400" b="0" kern="0" dirty="0">
                <a:solidFill>
                  <a:schemeClr val="bg1"/>
                </a:solidFill>
                <a:latin typeface="Andale Mono"/>
                <a:cs typeface="Andale Mono"/>
              </a:rPr>
              <a:t>store </a:t>
            </a:r>
            <a:r>
              <a:rPr lang="en-US" sz="1400" b="0" kern="0" dirty="0" err="1">
                <a:solidFill>
                  <a:schemeClr val="bg1"/>
                </a:solidFill>
                <a:latin typeface="Andale Mono"/>
                <a:cs typeface="Andale Mono"/>
              </a:rPr>
              <a:t>topUrls</a:t>
            </a:r>
            <a:r>
              <a:rPr lang="en-US" sz="1400" b="0" kern="0" dirty="0">
                <a:solidFill>
                  <a:schemeClr val="bg1"/>
                </a:solidFill>
                <a:latin typeface="Andale Mono"/>
                <a:cs typeface="Andale Mono"/>
              </a:rPr>
              <a:t> into ‘/data/</a:t>
            </a:r>
            <a:r>
              <a:rPr lang="en-US" sz="1400" b="0" kern="0" dirty="0" err="1">
                <a:solidFill>
                  <a:schemeClr val="bg1"/>
                </a:solidFill>
                <a:latin typeface="Andale Mono"/>
                <a:cs typeface="Andale Mono"/>
              </a:rPr>
              <a:t>topUrls</a:t>
            </a:r>
            <a:r>
              <a:rPr lang="en-US" sz="1400" b="0" kern="0" dirty="0">
                <a:solidFill>
                  <a:schemeClr val="bg1"/>
                </a:solidFill>
                <a:latin typeface="Andale Mono"/>
                <a:cs typeface="Andale Mono"/>
              </a:rPr>
              <a:t>’;</a:t>
            </a:r>
          </a:p>
        </p:txBody>
      </p:sp>
      <p:sp>
        <p:nvSpPr>
          <p:cNvPr id="6" name="TextBox 5"/>
          <p:cNvSpPr txBox="1"/>
          <p:nvPr/>
        </p:nvSpPr>
        <p:spPr>
          <a:xfrm rot="21205006">
            <a:off x="6428590" y="631116"/>
            <a:ext cx="1738284" cy="584776"/>
          </a:xfrm>
          <a:prstGeom prst="rect">
            <a:avLst/>
          </a:prstGeom>
          <a:noFill/>
        </p:spPr>
        <p:txBody>
          <a:bodyPr wrap="square" rtlCol="0">
            <a:spAutoFit/>
          </a:bodyPr>
          <a:lstStyle/>
          <a:p>
            <a:pPr algn="ctr"/>
            <a:r>
              <a:rPr lang="en-US" sz="3200" b="0" dirty="0" smtClean="0">
                <a:solidFill>
                  <a:srgbClr val="FF0000"/>
                </a:solidFill>
                <a:latin typeface="Gill Sans"/>
                <a:cs typeface="Gill Sans"/>
              </a:rPr>
              <a:t>This?</a:t>
            </a:r>
          </a:p>
        </p:txBody>
      </p:sp>
      <p:sp>
        <p:nvSpPr>
          <p:cNvPr id="7" name="TextBox 6"/>
          <p:cNvSpPr txBox="1"/>
          <p:nvPr/>
        </p:nvSpPr>
        <p:spPr>
          <a:xfrm rot="21205006">
            <a:off x="1627991" y="2688517"/>
            <a:ext cx="1738284" cy="584776"/>
          </a:xfrm>
          <a:prstGeom prst="rect">
            <a:avLst/>
          </a:prstGeom>
          <a:noFill/>
        </p:spPr>
        <p:txBody>
          <a:bodyPr wrap="square" rtlCol="0">
            <a:spAutoFit/>
          </a:bodyPr>
          <a:lstStyle/>
          <a:p>
            <a:pPr algn="ctr"/>
            <a:r>
              <a:rPr lang="en-US" sz="3200" b="0" dirty="0" smtClean="0">
                <a:solidFill>
                  <a:srgbClr val="FF0000"/>
                </a:solidFill>
                <a:latin typeface="Gill Sans"/>
                <a:cs typeface="Gill Sans"/>
              </a:rPr>
              <a:t>Or this?</a:t>
            </a:r>
          </a:p>
        </p:txBody>
      </p:sp>
    </p:spTree>
    <p:extLst>
      <p:ext uri="{BB962C8B-B14F-4D97-AF65-F5344CB8AC3E}">
        <p14:creationId xmlns:p14="http://schemas.microsoft.com/office/powerpoint/2010/main" val="172480317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25908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600" b="0" i="0" u="none" strike="noStrike" kern="0" cap="none" spc="0" normalizeH="0" baseline="0" noProof="0" dirty="0" smtClean="0">
                <a:ln>
                  <a:noFill/>
                </a:ln>
                <a:solidFill>
                  <a:srgbClr val="000000"/>
                </a:solidFill>
                <a:effectLst/>
                <a:uLnTx/>
                <a:uFillTx/>
                <a:latin typeface="Gill Sans"/>
                <a:ea typeface="+mj-ea"/>
                <a:cs typeface="Gill Sans"/>
              </a:rPr>
              <a:t>But isn’t</a:t>
            </a:r>
            <a:r>
              <a:rPr lang="en-US" sz="3600" b="0" kern="0" dirty="0">
                <a:solidFill>
                  <a:srgbClr val="000000"/>
                </a:solidFill>
                <a:latin typeface="Gill Sans"/>
                <a:ea typeface="+mj-ea"/>
                <a:cs typeface="Gill Sans"/>
              </a:rPr>
              <a:t> </a:t>
            </a:r>
            <a:r>
              <a:rPr lang="en-US" sz="3600" b="0" kern="0" dirty="0" smtClean="0">
                <a:solidFill>
                  <a:srgbClr val="000000"/>
                </a:solidFill>
                <a:latin typeface="Gill Sans"/>
                <a:ea typeface="+mj-ea"/>
                <a:cs typeface="Gill Sans"/>
              </a:rPr>
              <a:t>Pig slower?</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5" name="TextBox 4"/>
          <p:cNvSpPr txBox="1"/>
          <p:nvPr/>
        </p:nvSpPr>
        <p:spPr>
          <a:xfrm>
            <a:off x="0" y="318129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Sure, but c can be slower than assembly too…</a:t>
            </a:r>
          </a:p>
        </p:txBody>
      </p:sp>
      <p:pic>
        <p:nvPicPr>
          <p:cNvPr id="7" name="Picture 6" descr="pig-in-overalls-big.gif"/>
          <p:cNvPicPr>
            <a:picLocks noChangeAspect="1"/>
          </p:cNvPicPr>
          <p:nvPr/>
        </p:nvPicPr>
        <p:blipFill>
          <a:blip r:embed="rId2" cstate="print"/>
          <a:stretch>
            <a:fillRect/>
          </a:stretch>
        </p:blipFill>
        <p:spPr>
          <a:xfrm>
            <a:off x="7505594" y="4800600"/>
            <a:ext cx="1181206" cy="1752600"/>
          </a:xfrm>
          <a:prstGeom prst="rect">
            <a:avLst/>
          </a:prstGeom>
        </p:spPr>
      </p:pic>
    </p:spTree>
    <p:extLst>
      <p:ext uri="{BB962C8B-B14F-4D97-AF65-F5344CB8AC3E}">
        <p14:creationId xmlns:p14="http://schemas.microsoft.com/office/powerpoint/2010/main" val="269740950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Basics</a:t>
            </a:r>
          </a:p>
        </p:txBody>
      </p:sp>
      <p:sp>
        <p:nvSpPr>
          <p:cNvPr id="5" name="TextBox 4"/>
          <p:cNvSpPr txBox="1"/>
          <p:nvPr/>
        </p:nvSpPr>
        <p:spPr>
          <a:xfrm>
            <a:off x="0" y="25908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Data model</a:t>
            </a:r>
            <a:endParaRPr lang="en-US" sz="2400" b="0" kern="0" dirty="0">
              <a:solidFill>
                <a:srgbClr val="000000"/>
              </a:solidFill>
              <a:latin typeface="Gill Sans"/>
              <a:cs typeface="Gill Sans"/>
            </a:endParaRPr>
          </a:p>
        </p:txBody>
      </p:sp>
      <p:sp>
        <p:nvSpPr>
          <p:cNvPr id="6" name="TextBox 5"/>
          <p:cNvSpPr txBox="1"/>
          <p:nvPr/>
        </p:nvSpPr>
        <p:spPr>
          <a:xfrm>
            <a:off x="0" y="2971800"/>
            <a:ext cx="9144000" cy="163121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atoms</a:t>
            </a:r>
          </a:p>
          <a:p>
            <a:pPr lvl="0" algn="ctr">
              <a:defRPr/>
            </a:pPr>
            <a:r>
              <a:rPr lang="en-US" sz="2000" b="0" kern="0" dirty="0">
                <a:solidFill>
                  <a:srgbClr val="0070C0"/>
                </a:solidFill>
                <a:latin typeface="Gill Sans"/>
                <a:cs typeface="Gill Sans"/>
              </a:rPr>
              <a:t>tuples</a:t>
            </a:r>
          </a:p>
          <a:p>
            <a:pPr lvl="0" algn="ctr">
              <a:defRPr/>
            </a:pPr>
            <a:r>
              <a:rPr lang="en-US" sz="2000" b="0" kern="0" dirty="0">
                <a:solidFill>
                  <a:srgbClr val="0070C0"/>
                </a:solidFill>
                <a:latin typeface="Gill Sans"/>
                <a:cs typeface="Gill Sans"/>
              </a:rPr>
              <a:t>bags</a:t>
            </a:r>
          </a:p>
          <a:p>
            <a:pPr lvl="0" algn="ctr">
              <a:defRPr/>
            </a:pPr>
            <a:r>
              <a:rPr lang="en-US" sz="2000" b="0" kern="0" dirty="0">
                <a:solidFill>
                  <a:srgbClr val="0070C0"/>
                </a:solidFill>
                <a:latin typeface="Gill Sans"/>
                <a:cs typeface="Gill Sans"/>
              </a:rPr>
              <a:t>maps</a:t>
            </a:r>
          </a:p>
          <a:p>
            <a:pPr lvl="0" algn="ctr">
              <a:defRPr/>
            </a:pPr>
            <a:r>
              <a:rPr lang="en-US" sz="2000" b="0" kern="0" dirty="0" err="1">
                <a:solidFill>
                  <a:srgbClr val="0070C0"/>
                </a:solidFill>
                <a:latin typeface="Gill Sans"/>
                <a:cs typeface="Gill Sans"/>
              </a:rPr>
              <a:t>json</a:t>
            </a:r>
            <a:endParaRPr lang="en-US" sz="2000" b="0" kern="0" dirty="0">
              <a:solidFill>
                <a:srgbClr val="0070C0"/>
              </a:solidFill>
              <a:latin typeface="Gill Sans"/>
              <a:cs typeface="Gill Sans"/>
            </a:endParaRPr>
          </a:p>
        </p:txBody>
      </p:sp>
      <p:sp>
        <p:nvSpPr>
          <p:cNvPr id="7" name="TextBox 6"/>
          <p:cNvSpPr txBox="1"/>
          <p:nvPr/>
        </p:nvSpPr>
        <p:spPr>
          <a:xfrm>
            <a:off x="0" y="1138535"/>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Sequence of statements manipulating relations (aliases)</a:t>
            </a:r>
          </a:p>
        </p:txBody>
      </p:sp>
    </p:spTree>
    <p:extLst>
      <p:ext uri="{BB962C8B-B14F-4D97-AF65-F5344CB8AC3E}">
        <p14:creationId xmlns:p14="http://schemas.microsoft.com/office/powerpoint/2010/main" val="1606004399"/>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Common Operations</a:t>
            </a:r>
          </a:p>
        </p:txBody>
      </p:sp>
      <p:sp>
        <p:nvSpPr>
          <p:cNvPr id="7" name="TextBox 6"/>
          <p:cNvSpPr txBox="1"/>
          <p:nvPr/>
        </p:nvSpPr>
        <p:spPr>
          <a:xfrm>
            <a:off x="0" y="22098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LOAD: load data (from HDFS)</a:t>
            </a:r>
          </a:p>
        </p:txBody>
      </p:sp>
      <p:sp>
        <p:nvSpPr>
          <p:cNvPr id="8" name="TextBox 7"/>
          <p:cNvSpPr txBox="1"/>
          <p:nvPr/>
        </p:nvSpPr>
        <p:spPr>
          <a:xfrm>
            <a:off x="0" y="26670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FOREACH … GENERATE: per tuple processing</a:t>
            </a:r>
          </a:p>
        </p:txBody>
      </p:sp>
      <p:sp>
        <p:nvSpPr>
          <p:cNvPr id="9" name="TextBox 8"/>
          <p:cNvSpPr txBox="1"/>
          <p:nvPr/>
        </p:nvSpPr>
        <p:spPr>
          <a:xfrm>
            <a:off x="0" y="31242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FILTER: discard unwanted tuples</a:t>
            </a:r>
          </a:p>
        </p:txBody>
      </p:sp>
      <p:sp>
        <p:nvSpPr>
          <p:cNvPr id="10" name="TextBox 9"/>
          <p:cNvSpPr txBox="1"/>
          <p:nvPr/>
        </p:nvSpPr>
        <p:spPr>
          <a:xfrm>
            <a:off x="0" y="35814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GROUP/COGROUP: group tuples</a:t>
            </a:r>
          </a:p>
        </p:txBody>
      </p:sp>
      <p:sp>
        <p:nvSpPr>
          <p:cNvPr id="11" name="TextBox 10"/>
          <p:cNvSpPr txBox="1"/>
          <p:nvPr/>
        </p:nvSpPr>
        <p:spPr>
          <a:xfrm>
            <a:off x="0" y="40386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JOIN: relational join</a:t>
            </a:r>
          </a:p>
        </p:txBody>
      </p:sp>
      <p:sp>
        <p:nvSpPr>
          <p:cNvPr id="12" name="TextBox 11"/>
          <p:cNvSpPr txBox="1"/>
          <p:nvPr/>
        </p:nvSpPr>
        <p:spPr>
          <a:xfrm>
            <a:off x="0" y="44958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STORE: store data (to HDFS)</a:t>
            </a:r>
          </a:p>
        </p:txBody>
      </p:sp>
      <p:sp>
        <p:nvSpPr>
          <p:cNvPr id="4" name="Title 1"/>
          <p:cNvSpPr txBox="1">
            <a:spLocks/>
          </p:cNvSpPr>
          <p:nvPr/>
        </p:nvSpPr>
        <p:spPr>
          <a:xfrm rot="21298744">
            <a:off x="6449913" y="2960975"/>
            <a:ext cx="152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200" b="0" i="0" u="none" strike="noStrike" kern="0" cap="none" spc="0" normalizeH="0" baseline="0" noProof="0" dirty="0" smtClean="0">
                <a:ln>
                  <a:noFill/>
                </a:ln>
                <a:solidFill>
                  <a:srgbClr val="FF0000"/>
                </a:solidFill>
                <a:effectLst/>
                <a:uLnTx/>
                <a:uFillTx/>
                <a:latin typeface="Gill Sans"/>
                <a:ea typeface="+mj-ea"/>
                <a:cs typeface="Gill Sans"/>
              </a:rPr>
              <a:t>“map”</a:t>
            </a:r>
            <a:endParaRPr kumimoji="0" lang="en-US" sz="3200" b="0" i="0" u="none" strike="noStrike" kern="0" cap="none" spc="0" normalizeH="0" baseline="0" noProof="0" dirty="0">
              <a:ln>
                <a:noFill/>
              </a:ln>
              <a:solidFill>
                <a:srgbClr val="FF0000"/>
              </a:solidFill>
              <a:effectLst/>
              <a:uLnTx/>
              <a:uFillTx/>
              <a:latin typeface="Gill Sans"/>
              <a:ea typeface="+mj-ea"/>
              <a:cs typeface="Gill Sans"/>
            </a:endParaRPr>
          </a:p>
        </p:txBody>
      </p:sp>
      <p:sp>
        <p:nvSpPr>
          <p:cNvPr id="5" name="Title 1"/>
          <p:cNvSpPr txBox="1">
            <a:spLocks/>
          </p:cNvSpPr>
          <p:nvPr/>
        </p:nvSpPr>
        <p:spPr>
          <a:xfrm rot="700169">
            <a:off x="1419136" y="3761503"/>
            <a:ext cx="1806779"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200" b="0" i="0" u="none" strike="noStrike" kern="0" cap="none" spc="0" normalizeH="0" baseline="0" noProof="0" dirty="0" smtClean="0">
                <a:ln>
                  <a:noFill/>
                </a:ln>
                <a:solidFill>
                  <a:srgbClr val="FF0000"/>
                </a:solidFill>
                <a:effectLst/>
                <a:uLnTx/>
                <a:uFillTx/>
                <a:latin typeface="Gill Sans"/>
                <a:ea typeface="+mj-ea"/>
                <a:cs typeface="Gill Sans"/>
              </a:rPr>
              <a:t>“reduce”</a:t>
            </a:r>
            <a:endParaRPr kumimoji="0" lang="en-US" sz="3200" b="0" i="0" u="none" strike="noStrike" kern="0" cap="none" spc="0" normalizeH="0" baseline="0" noProof="0" dirty="0">
              <a:ln>
                <a:noFill/>
              </a:ln>
              <a:solidFill>
                <a:srgbClr val="FF0000"/>
              </a:solidFill>
              <a:effectLst/>
              <a:uLnTx/>
              <a:uFillTx/>
              <a:latin typeface="Gill Sans"/>
              <a:ea typeface="+mj-ea"/>
              <a:cs typeface="Gill Sans"/>
            </a:endParaRPr>
          </a:p>
        </p:txBody>
      </p:sp>
    </p:spTree>
    <p:extLst>
      <p:ext uri="{BB962C8B-B14F-4D97-AF65-F5344CB8AC3E}">
        <p14:creationId xmlns:p14="http://schemas.microsoft.com/office/powerpoint/2010/main" val="369236269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he_Scream.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810000"/>
            <a:ext cx="9144000" cy="11531599"/>
          </a:xfrm>
          <a:prstGeom prst="rect">
            <a:avLst/>
          </a:prstGeom>
        </p:spPr>
      </p:pic>
      <p:sp>
        <p:nvSpPr>
          <p:cNvPr id="6" name="TextBox 3"/>
          <p:cNvSpPr txBox="1">
            <a:spLocks noChangeArrowheads="1"/>
          </p:cNvSpPr>
          <p:nvPr/>
        </p:nvSpPr>
        <p:spPr bwMode="auto">
          <a:xfrm>
            <a:off x="0" y="6611938"/>
            <a:ext cx="2743200" cy="246221"/>
          </a:xfrm>
          <a:prstGeom prst="rect">
            <a:avLst/>
          </a:prstGeom>
          <a:noFill/>
          <a:ln w="9525">
            <a:noFill/>
            <a:miter lim="800000"/>
            <a:headEnd/>
            <a:tailEnd/>
          </a:ln>
        </p:spPr>
        <p:txBody>
          <a:bodyPr wrap="square">
            <a:spAutoFit/>
          </a:bodyPr>
          <a:lstStyle/>
          <a:p>
            <a:r>
              <a:rPr lang="en-US" sz="1000" b="0" dirty="0">
                <a:solidFill>
                  <a:srgbClr val="FFFFFF"/>
                </a:solidFill>
              </a:rPr>
              <a:t>Source: </a:t>
            </a:r>
            <a:r>
              <a:rPr lang="en-US" sz="1000" b="0" dirty="0" smtClean="0">
                <a:solidFill>
                  <a:srgbClr val="FFFFFF"/>
                </a:solidFill>
              </a:rPr>
              <a:t>Wikipedia (The Scream)</a:t>
            </a:r>
            <a:endParaRPr lang="en-US" sz="1000" b="0" dirty="0">
              <a:solidFill>
                <a:srgbClr val="FFFFFF"/>
              </a:solidFill>
            </a:endParaRPr>
          </a:p>
        </p:txBody>
      </p:sp>
    </p:spTree>
    <p:extLst>
      <p:ext uri="{BB962C8B-B14F-4D97-AF65-F5344CB8AC3E}">
        <p14:creationId xmlns:p14="http://schemas.microsoft.com/office/powerpoint/2010/main" val="301306277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219200" y="2284274"/>
            <a:ext cx="1676400" cy="1754326"/>
          </a:xfrm>
          <a:prstGeom prst="rect">
            <a:avLst/>
          </a:prstGeom>
          <a:noFill/>
          <a:ln>
            <a:noFill/>
          </a:ln>
        </p:spPr>
        <p:txBody>
          <a:bodyPr wrap="square" rtlCol="0">
            <a:spAutoFit/>
          </a:bodyPr>
          <a:lstStyle/>
          <a:p>
            <a:r>
              <a:rPr lang="en-US" sz="1800" b="0" dirty="0">
                <a:solidFill>
                  <a:schemeClr val="bg1"/>
                </a:solidFill>
                <a:latin typeface="Andale Mono"/>
                <a:cs typeface="Andale Mono"/>
              </a:rPr>
              <a:t>(1, 2, 3)</a:t>
            </a:r>
          </a:p>
          <a:p>
            <a:r>
              <a:rPr lang="en-US" sz="1800" b="0" dirty="0">
                <a:solidFill>
                  <a:schemeClr val="bg1"/>
                </a:solidFill>
                <a:latin typeface="Andale Mono"/>
                <a:cs typeface="Andale Mono"/>
              </a:rPr>
              <a:t>(4, 2, 1)</a:t>
            </a:r>
          </a:p>
          <a:p>
            <a:r>
              <a:rPr lang="en-US" sz="1800" b="0" dirty="0">
                <a:solidFill>
                  <a:schemeClr val="bg1"/>
                </a:solidFill>
                <a:latin typeface="Andale Mono"/>
                <a:cs typeface="Andale Mono"/>
              </a:rPr>
              <a:t>(8, 3, 4)</a:t>
            </a:r>
          </a:p>
          <a:p>
            <a:r>
              <a:rPr lang="en-US" sz="1800" b="0" dirty="0">
                <a:solidFill>
                  <a:schemeClr val="bg1"/>
                </a:solidFill>
                <a:latin typeface="Andale Mono"/>
                <a:cs typeface="Andale Mono"/>
              </a:rPr>
              <a:t>(4, 3, 3)</a:t>
            </a:r>
          </a:p>
          <a:p>
            <a:r>
              <a:rPr lang="en-US" sz="1800" b="0" dirty="0">
                <a:solidFill>
                  <a:schemeClr val="bg1"/>
                </a:solidFill>
                <a:latin typeface="Andale Mono"/>
                <a:cs typeface="Andale Mono"/>
              </a:rPr>
              <a:t>(7, 2, 5)</a:t>
            </a:r>
          </a:p>
          <a:p>
            <a:r>
              <a:rPr lang="en-US" sz="1800" b="0" dirty="0">
                <a:solidFill>
                  <a:schemeClr val="bg1"/>
                </a:solidFill>
                <a:latin typeface="Andale Mono"/>
                <a:cs typeface="Andale Mono"/>
              </a:rPr>
              <a:t>(8, 4, 3)</a:t>
            </a:r>
          </a:p>
        </p:txBody>
      </p:sp>
      <p:sp>
        <p:nvSpPr>
          <p:cNvPr id="5" name="TextBox 4"/>
          <p:cNvSpPr txBox="1"/>
          <p:nvPr/>
        </p:nvSpPr>
        <p:spPr>
          <a:xfrm>
            <a:off x="838200" y="1827074"/>
            <a:ext cx="7848600" cy="369332"/>
          </a:xfrm>
          <a:prstGeom prst="rect">
            <a:avLst/>
          </a:prstGeom>
          <a:noFill/>
          <a:ln>
            <a:noFill/>
          </a:ln>
        </p:spPr>
        <p:txBody>
          <a:bodyPr wrap="square" rtlCol="0">
            <a:spAutoFit/>
          </a:bodyPr>
          <a:lstStyle/>
          <a:p>
            <a:r>
              <a:rPr lang="en-US" sz="1800" b="0" dirty="0">
                <a:solidFill>
                  <a:schemeClr val="bg1"/>
                </a:solidFill>
                <a:latin typeface="Andale Mono"/>
                <a:cs typeface="Andale Mono"/>
              </a:rPr>
              <a:t>A = LOAD '</a:t>
            </a:r>
            <a:r>
              <a:rPr lang="en-US" sz="1800" b="0" dirty="0" err="1" smtClean="0">
                <a:solidFill>
                  <a:schemeClr val="bg1"/>
                </a:solidFill>
                <a:latin typeface="Andale Mono"/>
                <a:cs typeface="Andale Mono"/>
              </a:rPr>
              <a:t>myfile.txt</a:t>
            </a:r>
            <a:r>
              <a:rPr lang="en-US" sz="1800" b="0" dirty="0" smtClean="0">
                <a:solidFill>
                  <a:schemeClr val="bg1"/>
                </a:solidFill>
                <a:latin typeface="Andale Mono"/>
                <a:cs typeface="Andale Mono"/>
              </a:rPr>
              <a:t>’ AS </a:t>
            </a:r>
            <a:r>
              <a:rPr lang="en-US" sz="1800" b="0" dirty="0">
                <a:solidFill>
                  <a:schemeClr val="bg1"/>
                </a:solidFill>
                <a:latin typeface="Andale Mono"/>
                <a:cs typeface="Andale Mono"/>
              </a:rPr>
              <a:t>(</a:t>
            </a:r>
            <a:r>
              <a:rPr lang="en-US" sz="1800" b="0" dirty="0" smtClean="0">
                <a:solidFill>
                  <a:schemeClr val="bg1"/>
                </a:solidFill>
                <a:latin typeface="Andale Mono"/>
                <a:cs typeface="Andale Mono"/>
              </a:rPr>
              <a:t>f1: </a:t>
            </a:r>
            <a:r>
              <a:rPr lang="en-US" sz="1800" b="0" dirty="0" err="1" smtClean="0">
                <a:solidFill>
                  <a:schemeClr val="bg1"/>
                </a:solidFill>
                <a:latin typeface="Andale Mono"/>
                <a:cs typeface="Andale Mono"/>
              </a:rPr>
              <a:t>int</a:t>
            </a:r>
            <a:r>
              <a:rPr lang="en-US" sz="1800" b="0" dirty="0" smtClean="0">
                <a:solidFill>
                  <a:schemeClr val="bg1"/>
                </a:solidFill>
                <a:latin typeface="Andale Mono"/>
                <a:cs typeface="Andale Mono"/>
              </a:rPr>
              <a:t>, f2: </a:t>
            </a:r>
            <a:r>
              <a:rPr lang="en-US" sz="1800" b="0" dirty="0" err="1" smtClean="0">
                <a:solidFill>
                  <a:schemeClr val="bg1"/>
                </a:solidFill>
                <a:latin typeface="Andale Mono"/>
                <a:cs typeface="Andale Mono"/>
              </a:rPr>
              <a:t>int</a:t>
            </a:r>
            <a:r>
              <a:rPr lang="en-US" sz="1800" b="0" dirty="0" smtClean="0">
                <a:solidFill>
                  <a:schemeClr val="bg1"/>
                </a:solidFill>
                <a:latin typeface="Andale Mono"/>
                <a:cs typeface="Andale Mono"/>
              </a:rPr>
              <a:t>, f3: </a:t>
            </a:r>
            <a:r>
              <a:rPr lang="en-US" sz="1800" b="0" dirty="0" err="1" smtClean="0">
                <a:solidFill>
                  <a:schemeClr val="bg1"/>
                </a:solidFill>
                <a:latin typeface="Andale Mono"/>
                <a:cs typeface="Andale Mono"/>
              </a:rPr>
              <a:t>int</a:t>
            </a:r>
            <a:r>
              <a:rPr lang="en-US" sz="1800" b="0" dirty="0" smtClean="0">
                <a:solidFill>
                  <a:schemeClr val="bg1"/>
                </a:solidFill>
                <a:latin typeface="Andale Mono"/>
                <a:cs typeface="Andale Mono"/>
              </a:rPr>
              <a:t>)</a:t>
            </a:r>
            <a:r>
              <a:rPr lang="en-US" sz="1800" b="0" dirty="0">
                <a:solidFill>
                  <a:schemeClr val="bg1"/>
                </a:solidFill>
                <a:latin typeface="Andale Mono"/>
                <a:cs typeface="Andale Mono"/>
              </a:rPr>
              <a:t>;</a:t>
            </a:r>
          </a:p>
        </p:txBody>
      </p:sp>
      <p:sp>
        <p:nvSpPr>
          <p:cNvPr id="6" name="TextBox 5"/>
          <p:cNvSpPr txBox="1"/>
          <p:nvPr/>
        </p:nvSpPr>
        <p:spPr>
          <a:xfrm>
            <a:off x="838200" y="4355068"/>
            <a:ext cx="7391400" cy="369332"/>
          </a:xfrm>
          <a:prstGeom prst="rect">
            <a:avLst/>
          </a:prstGeom>
          <a:noFill/>
          <a:ln>
            <a:noFill/>
          </a:ln>
        </p:spPr>
        <p:txBody>
          <a:bodyPr wrap="square" rtlCol="0">
            <a:spAutoFit/>
          </a:bodyPr>
          <a:lstStyle/>
          <a:p>
            <a:r>
              <a:rPr lang="en-US" sz="1800" b="0" dirty="0">
                <a:solidFill>
                  <a:schemeClr val="bg1"/>
                </a:solidFill>
                <a:latin typeface="Andale Mono"/>
                <a:cs typeface="Andale Mono"/>
              </a:rPr>
              <a:t>X = GROUP A BY f1;</a:t>
            </a:r>
          </a:p>
        </p:txBody>
      </p:sp>
      <p:sp>
        <p:nvSpPr>
          <p:cNvPr id="7" name="TextBox 6"/>
          <p:cNvSpPr txBox="1"/>
          <p:nvPr/>
        </p:nvSpPr>
        <p:spPr>
          <a:xfrm>
            <a:off x="1219200" y="4819471"/>
            <a:ext cx="6248400" cy="1200329"/>
          </a:xfrm>
          <a:prstGeom prst="rect">
            <a:avLst/>
          </a:prstGeom>
          <a:noFill/>
          <a:ln>
            <a:noFill/>
          </a:ln>
        </p:spPr>
        <p:txBody>
          <a:bodyPr wrap="square" rtlCol="0">
            <a:spAutoFit/>
          </a:bodyPr>
          <a:lstStyle/>
          <a:p>
            <a:r>
              <a:rPr lang="en-US" sz="1800" b="0" dirty="0">
                <a:solidFill>
                  <a:schemeClr val="bg1"/>
                </a:solidFill>
                <a:latin typeface="Andale Mono"/>
                <a:cs typeface="Andale Mono"/>
              </a:rPr>
              <a:t>(1, {(1, 2, 3)})</a:t>
            </a:r>
          </a:p>
          <a:p>
            <a:r>
              <a:rPr lang="en-US" sz="1800" b="0" dirty="0">
                <a:solidFill>
                  <a:schemeClr val="bg1"/>
                </a:solidFill>
                <a:latin typeface="Andale Mono"/>
                <a:cs typeface="Andale Mono"/>
              </a:rPr>
              <a:t>(4, {(4, 2, 1), (4, 3, 3)})</a:t>
            </a:r>
          </a:p>
          <a:p>
            <a:r>
              <a:rPr lang="en-US" sz="1800" b="0" dirty="0">
                <a:solidFill>
                  <a:schemeClr val="bg1"/>
                </a:solidFill>
                <a:latin typeface="Andale Mono"/>
                <a:cs typeface="Andale Mono"/>
              </a:rPr>
              <a:t>(7, {(7, 2, 5)})</a:t>
            </a:r>
          </a:p>
          <a:p>
            <a:r>
              <a:rPr lang="en-US" sz="1800" b="0" dirty="0">
                <a:solidFill>
                  <a:schemeClr val="bg1"/>
                </a:solidFill>
                <a:latin typeface="Andale Mono"/>
                <a:cs typeface="Andale Mono"/>
              </a:rPr>
              <a:t>(8, {(8, 3, 4), </a:t>
            </a:r>
            <a:r>
              <a:rPr lang="en-US" sz="1800" b="0" dirty="0" smtClean="0">
                <a:solidFill>
                  <a:schemeClr val="bg1"/>
                </a:solidFill>
                <a:latin typeface="Andale Mono"/>
                <a:cs typeface="Andale Mono"/>
              </a:rPr>
              <a:t>(8</a:t>
            </a:r>
            <a:r>
              <a:rPr lang="en-US" sz="1800" b="0" dirty="0">
                <a:solidFill>
                  <a:schemeClr val="bg1"/>
                </a:solidFill>
                <a:latin typeface="Andale Mono"/>
                <a:cs typeface="Andale Mono"/>
              </a:rPr>
              <a:t>, 4, 3)})</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a:t>
            </a:r>
            <a:r>
              <a:rPr lang="en-US" sz="3600" b="0" kern="0" dirty="0" err="1">
                <a:solidFill>
                  <a:srgbClr val="000000"/>
                </a:solidFill>
                <a:latin typeface="Gill Sans"/>
                <a:cs typeface="Gill Sans"/>
              </a:rPr>
              <a:t>GROUPing</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2834671178"/>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219200" y="1570672"/>
            <a:ext cx="1676400" cy="2031325"/>
          </a:xfrm>
          <a:prstGeom prst="rect">
            <a:avLst/>
          </a:prstGeom>
          <a:noFill/>
          <a:ln>
            <a:noFill/>
          </a:ln>
        </p:spPr>
        <p:txBody>
          <a:bodyPr wrap="square" rtlCol="0">
            <a:spAutoFit/>
          </a:bodyPr>
          <a:lstStyle/>
          <a:p>
            <a:r>
              <a:rPr lang="en-US" sz="1800" b="0" dirty="0" smtClean="0">
                <a:solidFill>
                  <a:schemeClr val="bg1"/>
                </a:solidFill>
                <a:latin typeface="Andale Mono"/>
                <a:cs typeface="Andale Mono"/>
              </a:rPr>
              <a:t>A:</a:t>
            </a:r>
          </a:p>
          <a:p>
            <a:r>
              <a:rPr lang="en-US" sz="1800" b="0" dirty="0" smtClean="0">
                <a:solidFill>
                  <a:schemeClr val="bg1"/>
                </a:solidFill>
                <a:latin typeface="Andale Mono"/>
                <a:cs typeface="Andale Mono"/>
              </a:rPr>
              <a:t>(</a:t>
            </a:r>
            <a:r>
              <a:rPr lang="en-US" sz="1800" b="0" dirty="0">
                <a:solidFill>
                  <a:schemeClr val="bg1"/>
                </a:solidFill>
                <a:latin typeface="Andale Mono"/>
                <a:cs typeface="Andale Mono"/>
              </a:rPr>
              <a:t>1, 2, 3)</a:t>
            </a:r>
          </a:p>
          <a:p>
            <a:r>
              <a:rPr lang="en-US" sz="1800" b="0" dirty="0">
                <a:solidFill>
                  <a:schemeClr val="bg1"/>
                </a:solidFill>
                <a:latin typeface="Andale Mono"/>
                <a:cs typeface="Andale Mono"/>
              </a:rPr>
              <a:t>(4, 2, 1)</a:t>
            </a:r>
          </a:p>
          <a:p>
            <a:r>
              <a:rPr lang="en-US" sz="1800" b="0" dirty="0">
                <a:solidFill>
                  <a:schemeClr val="bg1"/>
                </a:solidFill>
                <a:latin typeface="Andale Mono"/>
                <a:cs typeface="Andale Mono"/>
              </a:rPr>
              <a:t>(8, 3, 4)</a:t>
            </a:r>
          </a:p>
          <a:p>
            <a:r>
              <a:rPr lang="en-US" sz="1800" b="0" dirty="0">
                <a:solidFill>
                  <a:schemeClr val="bg1"/>
                </a:solidFill>
                <a:latin typeface="Andale Mono"/>
                <a:cs typeface="Andale Mono"/>
              </a:rPr>
              <a:t>(4, 3, 3)</a:t>
            </a:r>
          </a:p>
          <a:p>
            <a:r>
              <a:rPr lang="en-US" sz="1800" b="0" dirty="0">
                <a:solidFill>
                  <a:schemeClr val="bg1"/>
                </a:solidFill>
                <a:latin typeface="Andale Mono"/>
                <a:cs typeface="Andale Mono"/>
              </a:rPr>
              <a:t>(7, 2, 5)</a:t>
            </a:r>
          </a:p>
          <a:p>
            <a:r>
              <a:rPr lang="en-US" sz="1800" b="0" dirty="0">
                <a:solidFill>
                  <a:schemeClr val="bg1"/>
                </a:solidFill>
                <a:latin typeface="Andale Mono"/>
                <a:cs typeface="Andale Mono"/>
              </a:rPr>
              <a:t>(8, 4, 3)</a:t>
            </a:r>
          </a:p>
        </p:txBody>
      </p:sp>
      <p:sp>
        <p:nvSpPr>
          <p:cNvPr id="5" name="TextBox 4"/>
          <p:cNvSpPr txBox="1"/>
          <p:nvPr/>
        </p:nvSpPr>
        <p:spPr>
          <a:xfrm>
            <a:off x="5029200" y="1570672"/>
            <a:ext cx="1981200" cy="2308324"/>
          </a:xfrm>
          <a:prstGeom prst="rect">
            <a:avLst/>
          </a:prstGeom>
          <a:noFill/>
          <a:ln>
            <a:noFill/>
          </a:ln>
        </p:spPr>
        <p:txBody>
          <a:bodyPr wrap="square" rtlCol="0">
            <a:spAutoFit/>
          </a:bodyPr>
          <a:lstStyle/>
          <a:p>
            <a:r>
              <a:rPr lang="en-US" sz="1800" b="0" dirty="0" smtClean="0">
                <a:solidFill>
                  <a:schemeClr val="bg1"/>
                </a:solidFill>
                <a:latin typeface="Andale Mono"/>
                <a:cs typeface="Andale Mono"/>
              </a:rPr>
              <a:t>B:</a:t>
            </a:r>
          </a:p>
          <a:p>
            <a:r>
              <a:rPr lang="en-US" sz="1800" b="0" dirty="0" smtClean="0">
                <a:solidFill>
                  <a:schemeClr val="bg1"/>
                </a:solidFill>
                <a:latin typeface="Andale Mono"/>
                <a:cs typeface="Andale Mono"/>
              </a:rPr>
              <a:t>(</a:t>
            </a:r>
            <a:r>
              <a:rPr lang="en-US" sz="1800" b="0" dirty="0">
                <a:solidFill>
                  <a:schemeClr val="bg1"/>
                </a:solidFill>
                <a:latin typeface="Andale Mono"/>
                <a:cs typeface="Andale Mono"/>
              </a:rPr>
              <a:t>2, 4)</a:t>
            </a:r>
          </a:p>
          <a:p>
            <a:r>
              <a:rPr lang="en-US" sz="1800" b="0" dirty="0">
                <a:solidFill>
                  <a:schemeClr val="bg1"/>
                </a:solidFill>
                <a:latin typeface="Andale Mono"/>
                <a:cs typeface="Andale Mono"/>
              </a:rPr>
              <a:t>(8, 9)</a:t>
            </a:r>
          </a:p>
          <a:p>
            <a:r>
              <a:rPr lang="en-US" sz="1800" b="0" dirty="0">
                <a:solidFill>
                  <a:schemeClr val="bg1"/>
                </a:solidFill>
                <a:latin typeface="Andale Mono"/>
                <a:cs typeface="Andale Mono"/>
              </a:rPr>
              <a:t>(1, 3)</a:t>
            </a:r>
          </a:p>
          <a:p>
            <a:r>
              <a:rPr lang="en-US" sz="1800" b="0" dirty="0">
                <a:solidFill>
                  <a:schemeClr val="bg1"/>
                </a:solidFill>
                <a:latin typeface="Andale Mono"/>
                <a:cs typeface="Andale Mono"/>
              </a:rPr>
              <a:t>(2, 7)</a:t>
            </a:r>
          </a:p>
          <a:p>
            <a:r>
              <a:rPr lang="en-US" sz="1800" b="0" dirty="0">
                <a:solidFill>
                  <a:schemeClr val="bg1"/>
                </a:solidFill>
                <a:latin typeface="Andale Mono"/>
                <a:cs typeface="Andale Mono"/>
              </a:rPr>
              <a:t>(2, 9)</a:t>
            </a:r>
          </a:p>
          <a:p>
            <a:r>
              <a:rPr lang="en-US" sz="1800" b="0" dirty="0">
                <a:solidFill>
                  <a:schemeClr val="bg1"/>
                </a:solidFill>
                <a:latin typeface="Andale Mono"/>
                <a:cs typeface="Andale Mono"/>
              </a:rPr>
              <a:t>(4, 6)</a:t>
            </a:r>
          </a:p>
          <a:p>
            <a:r>
              <a:rPr lang="en-US" sz="1800" b="0" dirty="0">
                <a:solidFill>
                  <a:schemeClr val="bg1"/>
                </a:solidFill>
                <a:latin typeface="Andale Mono"/>
                <a:cs typeface="Andale Mono"/>
              </a:rPr>
              <a:t>(4, 9)</a:t>
            </a:r>
          </a:p>
        </p:txBody>
      </p:sp>
      <p:sp>
        <p:nvSpPr>
          <p:cNvPr id="6" name="TextBox 5"/>
          <p:cNvSpPr txBox="1"/>
          <p:nvPr/>
        </p:nvSpPr>
        <p:spPr>
          <a:xfrm>
            <a:off x="838200" y="4267200"/>
            <a:ext cx="7391400" cy="369332"/>
          </a:xfrm>
          <a:prstGeom prst="rect">
            <a:avLst/>
          </a:prstGeom>
          <a:noFill/>
          <a:ln>
            <a:noFill/>
          </a:ln>
        </p:spPr>
        <p:txBody>
          <a:bodyPr wrap="square" rtlCol="0">
            <a:spAutoFit/>
          </a:bodyPr>
          <a:lstStyle/>
          <a:p>
            <a:r>
              <a:rPr lang="en-US" sz="1800" b="0" dirty="0">
                <a:solidFill>
                  <a:schemeClr val="bg1"/>
                </a:solidFill>
                <a:latin typeface="Andale Mono"/>
                <a:cs typeface="Andale Mono"/>
              </a:rPr>
              <a:t>X = COGROUP A BY </a:t>
            </a:r>
            <a:r>
              <a:rPr lang="en-US" sz="1800" b="0" dirty="0" smtClean="0">
                <a:solidFill>
                  <a:schemeClr val="bg1"/>
                </a:solidFill>
                <a:latin typeface="Andale Mono"/>
                <a:cs typeface="Andale Mono"/>
              </a:rPr>
              <a:t>$0, </a:t>
            </a:r>
            <a:r>
              <a:rPr lang="en-US" sz="1800" b="0" dirty="0">
                <a:solidFill>
                  <a:schemeClr val="bg1"/>
                </a:solidFill>
                <a:latin typeface="Andale Mono"/>
                <a:cs typeface="Andale Mono"/>
              </a:rPr>
              <a:t>B BY $0;</a:t>
            </a:r>
          </a:p>
        </p:txBody>
      </p:sp>
      <p:sp>
        <p:nvSpPr>
          <p:cNvPr id="7" name="TextBox 6"/>
          <p:cNvSpPr txBox="1"/>
          <p:nvPr/>
        </p:nvSpPr>
        <p:spPr>
          <a:xfrm>
            <a:off x="1219200" y="4680776"/>
            <a:ext cx="6248400" cy="1477328"/>
          </a:xfrm>
          <a:prstGeom prst="rect">
            <a:avLst/>
          </a:prstGeom>
          <a:noFill/>
          <a:ln>
            <a:noFill/>
          </a:ln>
        </p:spPr>
        <p:txBody>
          <a:bodyPr wrap="square" rtlCol="0">
            <a:spAutoFit/>
          </a:bodyPr>
          <a:lstStyle/>
          <a:p>
            <a:r>
              <a:rPr lang="en-US" sz="1800" b="0" dirty="0">
                <a:solidFill>
                  <a:schemeClr val="bg1"/>
                </a:solidFill>
                <a:latin typeface="Andale Mono"/>
                <a:cs typeface="Andale Mono"/>
              </a:rPr>
              <a:t>(1, {(1, 2, 3)}, {(1, 3)})</a:t>
            </a:r>
          </a:p>
          <a:p>
            <a:r>
              <a:rPr lang="en-US" sz="1800" b="0" dirty="0">
                <a:solidFill>
                  <a:schemeClr val="bg1"/>
                </a:solidFill>
                <a:latin typeface="Andale Mono"/>
                <a:cs typeface="Andale Mono"/>
              </a:rPr>
              <a:t>(2, {}, {(2, 4), (2, 7), (2, 9)})</a:t>
            </a:r>
          </a:p>
          <a:p>
            <a:r>
              <a:rPr lang="en-US" sz="1800" b="0" dirty="0">
                <a:solidFill>
                  <a:schemeClr val="bg1"/>
                </a:solidFill>
                <a:latin typeface="Andale Mono"/>
                <a:cs typeface="Andale Mono"/>
              </a:rPr>
              <a:t>(4, {(4, 2, 1), (4, 3, 3)}, {(4, 6),(4, 9)})</a:t>
            </a:r>
          </a:p>
          <a:p>
            <a:r>
              <a:rPr lang="en-US" sz="1800" b="0" dirty="0">
                <a:solidFill>
                  <a:schemeClr val="bg1"/>
                </a:solidFill>
                <a:latin typeface="Andale Mono"/>
                <a:cs typeface="Andale Mono"/>
              </a:rPr>
              <a:t>(7, {(7, 2, 5)}, {})</a:t>
            </a:r>
          </a:p>
          <a:p>
            <a:r>
              <a:rPr lang="en-US" sz="1800" b="0" dirty="0">
                <a:solidFill>
                  <a:schemeClr val="bg1"/>
                </a:solidFill>
                <a:latin typeface="Andale Mono"/>
                <a:cs typeface="Andale Mono"/>
              </a:rPr>
              <a:t>(8, {(8, 3, 4), (8, 4, 3)}, {(8, 9)})</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a:t>
            </a:r>
            <a:r>
              <a:rPr lang="en-US" sz="3600" b="0" kern="0" dirty="0" err="1">
                <a:solidFill>
                  <a:srgbClr val="000000"/>
                </a:solidFill>
                <a:latin typeface="Gill Sans"/>
                <a:cs typeface="Gill Sans"/>
              </a:rPr>
              <a:t>COGROUPing</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2037143601"/>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838200" y="4267200"/>
            <a:ext cx="7391400" cy="369332"/>
          </a:xfrm>
          <a:prstGeom prst="rect">
            <a:avLst/>
          </a:prstGeom>
          <a:noFill/>
          <a:ln>
            <a:noFill/>
          </a:ln>
        </p:spPr>
        <p:txBody>
          <a:bodyPr wrap="square" rtlCol="0">
            <a:spAutoFit/>
          </a:bodyPr>
          <a:lstStyle/>
          <a:p>
            <a:r>
              <a:rPr lang="en-US" sz="1800" b="0" dirty="0">
                <a:solidFill>
                  <a:schemeClr val="bg1"/>
                </a:solidFill>
                <a:latin typeface="Andale Mono"/>
                <a:cs typeface="Andale Mono"/>
              </a:rPr>
              <a:t>X = </a:t>
            </a:r>
            <a:r>
              <a:rPr lang="en-US" sz="1800" b="0" dirty="0" smtClean="0">
                <a:solidFill>
                  <a:schemeClr val="bg1"/>
                </a:solidFill>
                <a:latin typeface="Andale Mono"/>
                <a:cs typeface="Andale Mono"/>
              </a:rPr>
              <a:t>JOIN </a:t>
            </a:r>
            <a:r>
              <a:rPr lang="en-US" sz="1800" b="0" dirty="0">
                <a:solidFill>
                  <a:schemeClr val="bg1"/>
                </a:solidFill>
                <a:latin typeface="Andale Mono"/>
                <a:cs typeface="Andale Mono"/>
              </a:rPr>
              <a:t>A BY </a:t>
            </a:r>
            <a:r>
              <a:rPr lang="en-US" sz="1800" b="0" dirty="0" smtClean="0">
                <a:solidFill>
                  <a:schemeClr val="bg1"/>
                </a:solidFill>
                <a:latin typeface="Andale Mono"/>
                <a:cs typeface="Andale Mono"/>
              </a:rPr>
              <a:t>$0, </a:t>
            </a:r>
            <a:r>
              <a:rPr lang="en-US" sz="1800" b="0" dirty="0">
                <a:solidFill>
                  <a:schemeClr val="bg1"/>
                </a:solidFill>
                <a:latin typeface="Andale Mono"/>
                <a:cs typeface="Andale Mono"/>
              </a:rPr>
              <a:t>B BY $0;</a:t>
            </a:r>
          </a:p>
        </p:txBody>
      </p:sp>
      <p:sp>
        <p:nvSpPr>
          <p:cNvPr id="7" name="TextBox 6"/>
          <p:cNvSpPr txBox="1"/>
          <p:nvPr/>
        </p:nvSpPr>
        <p:spPr>
          <a:xfrm>
            <a:off x="1219200" y="4675632"/>
            <a:ext cx="6248400" cy="2031325"/>
          </a:xfrm>
          <a:prstGeom prst="rect">
            <a:avLst/>
          </a:prstGeom>
          <a:noFill/>
          <a:ln>
            <a:noFill/>
          </a:ln>
        </p:spPr>
        <p:txBody>
          <a:bodyPr wrap="square" rtlCol="0">
            <a:spAutoFit/>
          </a:bodyPr>
          <a:lstStyle/>
          <a:p>
            <a:r>
              <a:rPr lang="en-US" sz="1800" b="0" dirty="0">
                <a:solidFill>
                  <a:schemeClr val="bg1"/>
                </a:solidFill>
                <a:latin typeface="Andale Mono"/>
                <a:cs typeface="Andale Mono"/>
              </a:rPr>
              <a:t>(1,2,3,1,3)</a:t>
            </a:r>
          </a:p>
          <a:p>
            <a:r>
              <a:rPr lang="en-US" sz="1800" b="0" dirty="0">
                <a:solidFill>
                  <a:schemeClr val="bg1"/>
                </a:solidFill>
                <a:latin typeface="Andale Mono"/>
                <a:cs typeface="Andale Mono"/>
              </a:rPr>
              <a:t>(4,2,1,4,6)</a:t>
            </a:r>
          </a:p>
          <a:p>
            <a:r>
              <a:rPr lang="en-US" sz="1800" b="0" dirty="0">
                <a:solidFill>
                  <a:schemeClr val="bg1"/>
                </a:solidFill>
                <a:latin typeface="Andale Mono"/>
                <a:cs typeface="Andale Mono"/>
              </a:rPr>
              <a:t>(4,3,3,4,6)</a:t>
            </a:r>
          </a:p>
          <a:p>
            <a:r>
              <a:rPr lang="en-US" sz="1800" b="0" dirty="0">
                <a:solidFill>
                  <a:schemeClr val="bg1"/>
                </a:solidFill>
                <a:latin typeface="Andale Mono"/>
                <a:cs typeface="Andale Mono"/>
              </a:rPr>
              <a:t>(4,2,1,4,9)</a:t>
            </a:r>
          </a:p>
          <a:p>
            <a:r>
              <a:rPr lang="en-US" sz="1800" b="0" dirty="0">
                <a:solidFill>
                  <a:schemeClr val="bg1"/>
                </a:solidFill>
                <a:latin typeface="Andale Mono"/>
                <a:cs typeface="Andale Mono"/>
              </a:rPr>
              <a:t>(4,3,3,4,9)</a:t>
            </a:r>
          </a:p>
          <a:p>
            <a:r>
              <a:rPr lang="en-US" sz="1800" b="0" dirty="0">
                <a:solidFill>
                  <a:schemeClr val="bg1"/>
                </a:solidFill>
                <a:latin typeface="Andale Mono"/>
                <a:cs typeface="Andale Mono"/>
              </a:rPr>
              <a:t>(8,3,4,8,9)</a:t>
            </a:r>
          </a:p>
          <a:p>
            <a:r>
              <a:rPr lang="en-US" sz="1800" b="0" dirty="0">
                <a:solidFill>
                  <a:schemeClr val="bg1"/>
                </a:solidFill>
                <a:latin typeface="Andale Mono"/>
                <a:cs typeface="Andale Mono"/>
              </a:rPr>
              <a:t>(8,4,3,8,9)</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a:t>
            </a:r>
            <a:r>
              <a:rPr lang="en-US" sz="3600" b="0" kern="0" dirty="0" err="1">
                <a:solidFill>
                  <a:srgbClr val="000000"/>
                </a:solidFill>
                <a:latin typeface="Gill Sans"/>
                <a:cs typeface="Gill Sans"/>
              </a:rPr>
              <a:t>JOINing</a:t>
            </a:r>
            <a:endParaRPr lang="en-US" sz="3600" b="0" kern="0" dirty="0">
              <a:solidFill>
                <a:srgbClr val="000000"/>
              </a:solidFill>
              <a:latin typeface="Gill Sans"/>
              <a:cs typeface="Gill Sans"/>
            </a:endParaRPr>
          </a:p>
        </p:txBody>
      </p:sp>
      <p:sp>
        <p:nvSpPr>
          <p:cNvPr id="9" name="TextBox 8"/>
          <p:cNvSpPr txBox="1"/>
          <p:nvPr/>
        </p:nvSpPr>
        <p:spPr>
          <a:xfrm>
            <a:off x="1219200" y="1570672"/>
            <a:ext cx="1676400" cy="2031325"/>
          </a:xfrm>
          <a:prstGeom prst="rect">
            <a:avLst/>
          </a:prstGeom>
          <a:noFill/>
          <a:ln>
            <a:noFill/>
          </a:ln>
        </p:spPr>
        <p:txBody>
          <a:bodyPr wrap="square" rtlCol="0">
            <a:spAutoFit/>
          </a:bodyPr>
          <a:lstStyle/>
          <a:p>
            <a:r>
              <a:rPr lang="en-US" sz="1800" b="0" dirty="0" smtClean="0">
                <a:solidFill>
                  <a:schemeClr val="bg1"/>
                </a:solidFill>
                <a:latin typeface="Andale Mono"/>
                <a:cs typeface="Andale Mono"/>
              </a:rPr>
              <a:t>A:</a:t>
            </a:r>
          </a:p>
          <a:p>
            <a:r>
              <a:rPr lang="en-US" sz="1800" b="0" dirty="0" smtClean="0">
                <a:solidFill>
                  <a:schemeClr val="bg1"/>
                </a:solidFill>
                <a:latin typeface="Andale Mono"/>
                <a:cs typeface="Andale Mono"/>
              </a:rPr>
              <a:t>(</a:t>
            </a:r>
            <a:r>
              <a:rPr lang="en-US" sz="1800" b="0" dirty="0">
                <a:solidFill>
                  <a:schemeClr val="bg1"/>
                </a:solidFill>
                <a:latin typeface="Andale Mono"/>
                <a:cs typeface="Andale Mono"/>
              </a:rPr>
              <a:t>1, 2, 3)</a:t>
            </a:r>
          </a:p>
          <a:p>
            <a:r>
              <a:rPr lang="en-US" sz="1800" b="0" dirty="0">
                <a:solidFill>
                  <a:schemeClr val="bg1"/>
                </a:solidFill>
                <a:latin typeface="Andale Mono"/>
                <a:cs typeface="Andale Mono"/>
              </a:rPr>
              <a:t>(4, 2, 1)</a:t>
            </a:r>
          </a:p>
          <a:p>
            <a:r>
              <a:rPr lang="en-US" sz="1800" b="0" dirty="0">
                <a:solidFill>
                  <a:schemeClr val="bg1"/>
                </a:solidFill>
                <a:latin typeface="Andale Mono"/>
                <a:cs typeface="Andale Mono"/>
              </a:rPr>
              <a:t>(8, 3, 4)</a:t>
            </a:r>
          </a:p>
          <a:p>
            <a:r>
              <a:rPr lang="en-US" sz="1800" b="0" dirty="0">
                <a:solidFill>
                  <a:schemeClr val="bg1"/>
                </a:solidFill>
                <a:latin typeface="Andale Mono"/>
                <a:cs typeface="Andale Mono"/>
              </a:rPr>
              <a:t>(4, 3, 3)</a:t>
            </a:r>
          </a:p>
          <a:p>
            <a:r>
              <a:rPr lang="en-US" sz="1800" b="0" dirty="0">
                <a:solidFill>
                  <a:schemeClr val="bg1"/>
                </a:solidFill>
                <a:latin typeface="Andale Mono"/>
                <a:cs typeface="Andale Mono"/>
              </a:rPr>
              <a:t>(7, 2, 5)</a:t>
            </a:r>
          </a:p>
          <a:p>
            <a:r>
              <a:rPr lang="en-US" sz="1800" b="0" dirty="0">
                <a:solidFill>
                  <a:schemeClr val="bg1"/>
                </a:solidFill>
                <a:latin typeface="Andale Mono"/>
                <a:cs typeface="Andale Mono"/>
              </a:rPr>
              <a:t>(8, 4, 3)</a:t>
            </a:r>
          </a:p>
        </p:txBody>
      </p:sp>
      <p:sp>
        <p:nvSpPr>
          <p:cNvPr id="10" name="TextBox 9"/>
          <p:cNvSpPr txBox="1"/>
          <p:nvPr/>
        </p:nvSpPr>
        <p:spPr>
          <a:xfrm>
            <a:off x="5029200" y="1570672"/>
            <a:ext cx="1981200" cy="2308324"/>
          </a:xfrm>
          <a:prstGeom prst="rect">
            <a:avLst/>
          </a:prstGeom>
          <a:noFill/>
          <a:ln>
            <a:noFill/>
          </a:ln>
        </p:spPr>
        <p:txBody>
          <a:bodyPr wrap="square" rtlCol="0">
            <a:spAutoFit/>
          </a:bodyPr>
          <a:lstStyle/>
          <a:p>
            <a:r>
              <a:rPr lang="en-US" sz="1800" b="0" dirty="0" smtClean="0">
                <a:solidFill>
                  <a:schemeClr val="bg1"/>
                </a:solidFill>
                <a:latin typeface="Andale Mono"/>
                <a:cs typeface="Andale Mono"/>
              </a:rPr>
              <a:t>B:</a:t>
            </a:r>
          </a:p>
          <a:p>
            <a:r>
              <a:rPr lang="en-US" sz="1800" b="0" dirty="0" smtClean="0">
                <a:solidFill>
                  <a:schemeClr val="bg1"/>
                </a:solidFill>
                <a:latin typeface="Andale Mono"/>
                <a:cs typeface="Andale Mono"/>
              </a:rPr>
              <a:t>(</a:t>
            </a:r>
            <a:r>
              <a:rPr lang="en-US" sz="1800" b="0" dirty="0">
                <a:solidFill>
                  <a:schemeClr val="bg1"/>
                </a:solidFill>
                <a:latin typeface="Andale Mono"/>
                <a:cs typeface="Andale Mono"/>
              </a:rPr>
              <a:t>2, 4)</a:t>
            </a:r>
          </a:p>
          <a:p>
            <a:r>
              <a:rPr lang="en-US" sz="1800" b="0" dirty="0">
                <a:solidFill>
                  <a:schemeClr val="bg1"/>
                </a:solidFill>
                <a:latin typeface="Andale Mono"/>
                <a:cs typeface="Andale Mono"/>
              </a:rPr>
              <a:t>(8, 9)</a:t>
            </a:r>
          </a:p>
          <a:p>
            <a:r>
              <a:rPr lang="en-US" sz="1800" b="0" dirty="0">
                <a:solidFill>
                  <a:schemeClr val="bg1"/>
                </a:solidFill>
                <a:latin typeface="Andale Mono"/>
                <a:cs typeface="Andale Mono"/>
              </a:rPr>
              <a:t>(1, 3)</a:t>
            </a:r>
          </a:p>
          <a:p>
            <a:r>
              <a:rPr lang="en-US" sz="1800" b="0" dirty="0">
                <a:solidFill>
                  <a:schemeClr val="bg1"/>
                </a:solidFill>
                <a:latin typeface="Andale Mono"/>
                <a:cs typeface="Andale Mono"/>
              </a:rPr>
              <a:t>(2, 7)</a:t>
            </a:r>
          </a:p>
          <a:p>
            <a:r>
              <a:rPr lang="en-US" sz="1800" b="0" dirty="0">
                <a:solidFill>
                  <a:schemeClr val="bg1"/>
                </a:solidFill>
                <a:latin typeface="Andale Mono"/>
                <a:cs typeface="Andale Mono"/>
              </a:rPr>
              <a:t>(2, 9)</a:t>
            </a:r>
          </a:p>
          <a:p>
            <a:r>
              <a:rPr lang="en-US" sz="1800" b="0" dirty="0">
                <a:solidFill>
                  <a:schemeClr val="bg1"/>
                </a:solidFill>
                <a:latin typeface="Andale Mono"/>
                <a:cs typeface="Andale Mono"/>
              </a:rPr>
              <a:t>(4, 6)</a:t>
            </a:r>
          </a:p>
          <a:p>
            <a:r>
              <a:rPr lang="en-US" sz="1800" b="0" dirty="0">
                <a:solidFill>
                  <a:schemeClr val="bg1"/>
                </a:solidFill>
                <a:latin typeface="Andale Mono"/>
                <a:cs typeface="Andale Mono"/>
              </a:rPr>
              <a:t>(4, 9)</a:t>
            </a:r>
          </a:p>
        </p:txBody>
      </p:sp>
    </p:spTree>
    <p:extLst>
      <p:ext uri="{BB962C8B-B14F-4D97-AF65-F5344CB8AC3E}">
        <p14:creationId xmlns:p14="http://schemas.microsoft.com/office/powerpoint/2010/main" val="1813595046"/>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UDFs</a:t>
            </a:r>
          </a:p>
        </p:txBody>
      </p:sp>
      <p:sp>
        <p:nvSpPr>
          <p:cNvPr id="5" name="TextBox 4"/>
          <p:cNvSpPr txBox="1"/>
          <p:nvPr/>
        </p:nvSpPr>
        <p:spPr>
          <a:xfrm>
            <a:off x="0" y="18288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User-defined functions:</a:t>
            </a:r>
          </a:p>
        </p:txBody>
      </p:sp>
      <p:sp>
        <p:nvSpPr>
          <p:cNvPr id="6" name="TextBox 5"/>
          <p:cNvSpPr txBox="1"/>
          <p:nvPr/>
        </p:nvSpPr>
        <p:spPr>
          <a:xfrm>
            <a:off x="0" y="2209800"/>
            <a:ext cx="9144000" cy="163121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Java</a:t>
            </a:r>
          </a:p>
          <a:p>
            <a:pPr lvl="0" algn="ctr">
              <a:defRPr/>
            </a:pPr>
            <a:r>
              <a:rPr lang="en-US" sz="2000" b="0" kern="0" dirty="0">
                <a:solidFill>
                  <a:srgbClr val="0070C0"/>
                </a:solidFill>
                <a:latin typeface="Gill Sans"/>
                <a:cs typeface="Gill Sans"/>
              </a:rPr>
              <a:t>Python</a:t>
            </a:r>
          </a:p>
          <a:p>
            <a:pPr lvl="0" algn="ctr">
              <a:defRPr/>
            </a:pPr>
            <a:r>
              <a:rPr lang="en-US" sz="2000" b="0" kern="0" dirty="0">
                <a:solidFill>
                  <a:srgbClr val="0070C0"/>
                </a:solidFill>
                <a:latin typeface="Gill Sans"/>
                <a:cs typeface="Gill Sans"/>
              </a:rPr>
              <a:t>JavaScript</a:t>
            </a:r>
          </a:p>
          <a:p>
            <a:pPr lvl="0" algn="ctr">
              <a:defRPr/>
            </a:pPr>
            <a:r>
              <a:rPr lang="en-US" sz="2000" b="0" kern="0" dirty="0">
                <a:solidFill>
                  <a:srgbClr val="0070C0"/>
                </a:solidFill>
                <a:latin typeface="Gill Sans"/>
                <a:cs typeface="Gill Sans"/>
              </a:rPr>
              <a:t>Ruby</a:t>
            </a:r>
          </a:p>
          <a:p>
            <a:pPr lvl="0" algn="ctr">
              <a:defRPr/>
            </a:pPr>
            <a:r>
              <a:rPr lang="en-US" sz="2000" b="0" kern="0" dirty="0">
                <a:solidFill>
                  <a:srgbClr val="0070C0"/>
                </a:solidFill>
                <a:latin typeface="Gill Sans"/>
                <a:cs typeface="Gill Sans"/>
              </a:rPr>
              <a:t>…</a:t>
            </a:r>
          </a:p>
        </p:txBody>
      </p:sp>
      <p:sp>
        <p:nvSpPr>
          <p:cNvPr id="7" name="TextBox 6"/>
          <p:cNvSpPr txBox="1"/>
          <p:nvPr/>
        </p:nvSpPr>
        <p:spPr>
          <a:xfrm>
            <a:off x="0" y="4092714"/>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UDFs make Pig arbitrarily extensible</a:t>
            </a:r>
          </a:p>
        </p:txBody>
      </p:sp>
      <p:sp>
        <p:nvSpPr>
          <p:cNvPr id="8" name="TextBox 7"/>
          <p:cNvSpPr txBox="1"/>
          <p:nvPr/>
        </p:nvSpPr>
        <p:spPr>
          <a:xfrm>
            <a:off x="0" y="4473714"/>
            <a:ext cx="9144000" cy="70788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Express “core” computations in UDFs</a:t>
            </a:r>
          </a:p>
          <a:p>
            <a:pPr lvl="0" algn="ctr">
              <a:defRPr/>
            </a:pPr>
            <a:r>
              <a:rPr lang="en-US" sz="2000" b="0" kern="0" dirty="0">
                <a:solidFill>
                  <a:srgbClr val="0070C0"/>
                </a:solidFill>
                <a:latin typeface="Gill Sans"/>
                <a:cs typeface="Gill Sans"/>
              </a:rPr>
              <a:t>Take advantage of Pig as glue code for scale-out plumbing</a:t>
            </a:r>
          </a:p>
        </p:txBody>
      </p:sp>
    </p:spTree>
    <p:extLst>
      <p:ext uri="{BB962C8B-B14F-4D97-AF65-F5344CB8AC3E}">
        <p14:creationId xmlns:p14="http://schemas.microsoft.com/office/powerpoint/2010/main" val="1826852887"/>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RY_01.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72" y="0"/>
            <a:ext cx="10289572" cy="6858000"/>
          </a:xfrm>
          <a:prstGeom prst="rect">
            <a:avLst/>
          </a:prstGeom>
        </p:spPr>
      </p:pic>
      <p:sp>
        <p:nvSpPr>
          <p:cNvPr id="3"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sp>
        <p:nvSpPr>
          <p:cNvPr id="4" name="Text Box 4"/>
          <p:cNvSpPr txBox="1">
            <a:spLocks noChangeArrowheads="1"/>
          </p:cNvSpPr>
          <p:nvPr/>
        </p:nvSpPr>
        <p:spPr bwMode="auto">
          <a:xfrm>
            <a:off x="0" y="1625024"/>
            <a:ext cx="91440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The datacenter </a:t>
            </a:r>
            <a:r>
              <a:rPr lang="en-US" sz="3200" b="0" i="1" dirty="0" smtClean="0">
                <a:solidFill>
                  <a:srgbClr val="FFFFFF"/>
                </a:solidFill>
                <a:latin typeface="Gill Sans"/>
                <a:cs typeface="Gill Sans"/>
              </a:rPr>
              <a:t>is</a:t>
            </a:r>
            <a:r>
              <a:rPr lang="en-US" sz="3200" b="0" dirty="0" smtClean="0">
                <a:solidFill>
                  <a:srgbClr val="FFFFFF"/>
                </a:solidFill>
                <a:latin typeface="Gill Sans"/>
                <a:cs typeface="Gill Sans"/>
              </a:rPr>
              <a:t> the computer!</a:t>
            </a:r>
            <a:endParaRPr lang="en-US" sz="3200" b="0" dirty="0">
              <a:solidFill>
                <a:srgbClr val="FFFFFF"/>
              </a:solidFill>
              <a:latin typeface="Gill Sans"/>
              <a:cs typeface="Gill Sans"/>
            </a:endParaRPr>
          </a:p>
        </p:txBody>
      </p:sp>
      <p:sp>
        <p:nvSpPr>
          <p:cNvPr id="7" name="Text Box 4"/>
          <p:cNvSpPr txBox="1">
            <a:spLocks noChangeArrowheads="1"/>
          </p:cNvSpPr>
          <p:nvPr/>
        </p:nvSpPr>
        <p:spPr bwMode="auto">
          <a:xfrm>
            <a:off x="2057400" y="2209800"/>
            <a:ext cx="50292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What’s the instruction set?</a:t>
            </a:r>
            <a:endParaRPr lang="en-US" sz="3200" b="0" dirty="0">
              <a:solidFill>
                <a:srgbClr val="FFFFFF"/>
              </a:solidFill>
              <a:latin typeface="Gill Sans"/>
              <a:cs typeface="Gill Sans"/>
            </a:endParaRPr>
          </a:p>
        </p:txBody>
      </p:sp>
      <p:sp>
        <p:nvSpPr>
          <p:cNvPr id="8" name="Text Box 4"/>
          <p:cNvSpPr txBox="1">
            <a:spLocks noChangeArrowheads="1"/>
          </p:cNvSpPr>
          <p:nvPr/>
        </p:nvSpPr>
        <p:spPr bwMode="auto">
          <a:xfrm>
            <a:off x="2057400" y="2691824"/>
            <a:ext cx="50292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Okay,</a:t>
            </a:r>
            <a:r>
              <a:rPr lang="en-US" sz="3200" b="0" dirty="0">
                <a:solidFill>
                  <a:srgbClr val="FFFFFF"/>
                </a:solidFill>
                <a:latin typeface="Gill Sans"/>
                <a:cs typeface="Gill Sans"/>
              </a:rPr>
              <a:t> </a:t>
            </a:r>
            <a:r>
              <a:rPr lang="en-US" sz="3200" b="0" dirty="0" smtClean="0">
                <a:solidFill>
                  <a:srgbClr val="FFFFFF"/>
                </a:solidFill>
                <a:latin typeface="Gill Sans"/>
                <a:cs typeface="Gill Sans"/>
              </a:rPr>
              <a:t>let’s fix this!</a:t>
            </a:r>
            <a:endParaRPr lang="en-US" sz="3200" b="0" dirty="0">
              <a:solidFill>
                <a:srgbClr val="FFFFFF"/>
              </a:solidFill>
              <a:latin typeface="Gill Sans"/>
              <a:cs typeface="Gill Sans"/>
            </a:endParaRPr>
          </a:p>
        </p:txBody>
      </p:sp>
    </p:spTree>
    <p:extLst>
      <p:ext uri="{BB962C8B-B14F-4D97-AF65-F5344CB8AC3E}">
        <p14:creationId xmlns:p14="http://schemas.microsoft.com/office/powerpoint/2010/main" val="223285057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nand5.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3200" y="1981200"/>
            <a:ext cx="6299200" cy="3365500"/>
          </a:xfrm>
          <a:prstGeom prst="rect">
            <a:avLst/>
          </a:prstGeom>
        </p:spPr>
      </p:pic>
      <p:sp>
        <p:nvSpPr>
          <p:cNvPr id="6" name="Rectangle 5"/>
          <p:cNvSpPr/>
          <p:nvPr/>
        </p:nvSpPr>
        <p:spPr bwMode="auto">
          <a:xfrm>
            <a:off x="4876800" y="1905000"/>
            <a:ext cx="3048000" cy="31242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endParaRPr>
          </a:p>
        </p:txBody>
      </p:sp>
      <p:sp>
        <p:nvSpPr>
          <p:cNvPr id="7"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Analogy: NAND Gates are universal</a:t>
            </a:r>
          </a:p>
        </p:txBody>
      </p:sp>
    </p:spTree>
    <p:extLst>
      <p:ext uri="{BB962C8B-B14F-4D97-AF65-F5344CB8AC3E}">
        <p14:creationId xmlns:p14="http://schemas.microsoft.com/office/powerpoint/2010/main" val="25950747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4"/>
          <p:cNvSpPr txBox="1">
            <a:spLocks noChangeArrowheads="1"/>
          </p:cNvSpPr>
          <p:nvPr/>
        </p:nvSpPr>
        <p:spPr bwMode="auto">
          <a:xfrm>
            <a:off x="0" y="1818382"/>
            <a:ext cx="9144000" cy="1077218"/>
          </a:xfrm>
          <a:prstGeom prst="rect">
            <a:avLst/>
          </a:prstGeom>
          <a:noFill/>
          <a:ln w="9525">
            <a:noFill/>
            <a:miter lim="800000"/>
            <a:headEnd/>
            <a:tailEnd/>
          </a:ln>
        </p:spPr>
        <p:txBody>
          <a:bodyPr wrap="square">
            <a:spAutoFit/>
          </a:bodyPr>
          <a:lstStyle/>
          <a:p>
            <a:pPr lvl="0" algn="ctr">
              <a:defRPr/>
            </a:pPr>
            <a:r>
              <a:rPr lang="en-US" sz="3200" b="0" kern="0" dirty="0">
                <a:solidFill>
                  <a:srgbClr val="000000"/>
                </a:solidFill>
                <a:latin typeface="Gill Sans"/>
                <a:cs typeface="Gill Sans"/>
              </a:rPr>
              <a:t>Let’s design a data processing </a:t>
            </a:r>
            <a:br>
              <a:rPr lang="en-US" sz="3200" b="0" kern="0" dirty="0">
                <a:solidFill>
                  <a:srgbClr val="000000"/>
                </a:solidFill>
                <a:latin typeface="Gill Sans"/>
                <a:cs typeface="Gill Sans"/>
              </a:rPr>
            </a:br>
            <a:r>
              <a:rPr lang="en-US" sz="3200" b="0" kern="0" dirty="0" smtClean="0">
                <a:solidFill>
                  <a:srgbClr val="000000"/>
                </a:solidFill>
                <a:latin typeface="Gill Sans"/>
                <a:cs typeface="Gill Sans"/>
              </a:rPr>
              <a:t>language “from scratch”!</a:t>
            </a:r>
            <a:endParaRPr lang="en-US" sz="3200" b="0" kern="0" dirty="0">
              <a:solidFill>
                <a:srgbClr val="000000"/>
              </a:solidFill>
              <a:latin typeface="Gill Sans"/>
              <a:cs typeface="Gill Sans"/>
            </a:endParaRPr>
          </a:p>
        </p:txBody>
      </p:sp>
      <p:sp>
        <p:nvSpPr>
          <p:cNvPr id="7" name="Text Box 4"/>
          <p:cNvSpPr txBox="1">
            <a:spLocks noChangeArrowheads="1"/>
          </p:cNvSpPr>
          <p:nvPr/>
        </p:nvSpPr>
        <p:spPr bwMode="auto">
          <a:xfrm>
            <a:off x="0" y="4866382"/>
            <a:ext cx="9144000" cy="461665"/>
          </a:xfrm>
          <a:prstGeom prst="rect">
            <a:avLst/>
          </a:prstGeom>
          <a:noFill/>
          <a:ln w="9525">
            <a:noFill/>
            <a:miter lim="800000"/>
            <a:headEnd/>
            <a:tailEnd/>
          </a:ln>
        </p:spPr>
        <p:txBody>
          <a:bodyPr wrap="square">
            <a:spAutoFit/>
          </a:bodyPr>
          <a:lstStyle/>
          <a:p>
            <a:pPr lvl="0" algn="ctr">
              <a:defRPr/>
            </a:pPr>
            <a:r>
              <a:rPr lang="en-US" sz="2400" b="0" kern="0" dirty="0" smtClean="0">
                <a:solidFill>
                  <a:srgbClr val="000000"/>
                </a:solidFill>
                <a:latin typeface="Gill Sans"/>
                <a:cs typeface="Gill Sans"/>
              </a:rPr>
              <a:t>(Why </a:t>
            </a:r>
            <a:r>
              <a:rPr lang="en-US" sz="2400" b="0" kern="0" dirty="0">
                <a:solidFill>
                  <a:srgbClr val="000000"/>
                </a:solidFill>
                <a:latin typeface="Gill Sans"/>
                <a:cs typeface="Gill Sans"/>
              </a:rPr>
              <a:t>is MapReduce the way it is</a:t>
            </a:r>
            <a:r>
              <a:rPr lang="en-US" sz="2400" b="0" kern="0" dirty="0" smtClean="0">
                <a:solidFill>
                  <a:srgbClr val="000000"/>
                </a:solidFill>
                <a:latin typeface="Gill Sans"/>
                <a:cs typeface="Gill Sans"/>
              </a:rPr>
              <a:t>?)</a:t>
            </a:r>
            <a:endParaRPr lang="en-US" sz="2400" b="0" kern="0" dirty="0">
              <a:solidFill>
                <a:srgbClr val="000000"/>
              </a:solidFill>
              <a:latin typeface="Gill Sans"/>
              <a:cs typeface="Gill Sans"/>
            </a:endParaRPr>
          </a:p>
        </p:txBody>
      </p:sp>
    </p:spTree>
    <p:extLst>
      <p:ext uri="{BB962C8B-B14F-4D97-AF65-F5344CB8AC3E}">
        <p14:creationId xmlns:p14="http://schemas.microsoft.com/office/powerpoint/2010/main" val="26556477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425005"/>
            <a:ext cx="9144000" cy="1200329"/>
          </a:xfrm>
          <a:prstGeom prst="rect">
            <a:avLst/>
          </a:prstGeom>
          <a:noFill/>
        </p:spPr>
        <p:txBody>
          <a:bodyPr wrap="square" rtlCol="0">
            <a:spAutoFit/>
          </a:bodyPr>
          <a:lstStyle/>
          <a:p>
            <a:pPr algn="ctr"/>
            <a:r>
              <a:rPr lang="en-US" sz="2400" b="0" dirty="0">
                <a:solidFill>
                  <a:schemeClr val="bg1"/>
                </a:solidFill>
                <a:latin typeface="Gill Sans"/>
                <a:cs typeface="Gill Sans"/>
              </a:rPr>
              <a:t>We have a collection of </a:t>
            </a:r>
            <a:r>
              <a:rPr lang="en-US" sz="2400" b="0" dirty="0">
                <a:solidFill>
                  <a:srgbClr val="000090"/>
                </a:solidFill>
                <a:latin typeface="Gill Sans"/>
                <a:cs typeface="Gill Sans"/>
              </a:rPr>
              <a:t>records</a:t>
            </a:r>
            <a:r>
              <a:rPr lang="en-US" sz="2400" b="0" dirty="0">
                <a:solidFill>
                  <a:schemeClr val="bg1"/>
                </a:solidFill>
                <a:latin typeface="Gill Sans"/>
                <a:cs typeface="Gill Sans"/>
              </a:rPr>
              <a:t>,</a:t>
            </a:r>
          </a:p>
          <a:p>
            <a:pPr algn="ctr"/>
            <a:r>
              <a:rPr lang="en-US" sz="2400" b="0" dirty="0">
                <a:solidFill>
                  <a:schemeClr val="bg1"/>
                </a:solidFill>
                <a:latin typeface="Gill Sans"/>
                <a:cs typeface="Gill Sans"/>
              </a:rPr>
              <a:t>want to apply a bunch of operations </a:t>
            </a:r>
            <a:br>
              <a:rPr lang="en-US" sz="2400" b="0" dirty="0">
                <a:solidFill>
                  <a:schemeClr val="bg1"/>
                </a:solidFill>
                <a:latin typeface="Gill Sans"/>
                <a:cs typeface="Gill Sans"/>
              </a:rPr>
            </a:br>
            <a:r>
              <a:rPr lang="en-US" sz="2400" b="0" dirty="0">
                <a:solidFill>
                  <a:schemeClr val="bg1"/>
                </a:solidFill>
                <a:latin typeface="Gill Sans"/>
                <a:cs typeface="Gill Sans"/>
              </a:rPr>
              <a:t>to compute some result</a:t>
            </a:r>
          </a:p>
        </p:txBody>
      </p:sp>
      <p:sp>
        <p:nvSpPr>
          <p:cNvPr id="3" name="TextBox 2"/>
          <p:cNvSpPr txBox="1"/>
          <p:nvPr/>
        </p:nvSpPr>
        <p:spPr>
          <a:xfrm>
            <a:off x="0" y="4579203"/>
            <a:ext cx="9144000" cy="461665"/>
          </a:xfrm>
          <a:prstGeom prst="rect">
            <a:avLst/>
          </a:prstGeom>
          <a:noFill/>
        </p:spPr>
        <p:txBody>
          <a:bodyPr wrap="square" rtlCol="0">
            <a:spAutoFit/>
          </a:bodyPr>
          <a:lstStyle/>
          <a:p>
            <a:pPr algn="ctr"/>
            <a:r>
              <a:rPr lang="en-US" sz="2400" b="0" i="1" dirty="0" smtClean="0">
                <a:solidFill>
                  <a:schemeClr val="bg1"/>
                </a:solidFill>
                <a:latin typeface="Gill Sans"/>
                <a:cs typeface="Gill Sans"/>
              </a:rPr>
              <a:t>Assumption:</a:t>
            </a:r>
            <a:r>
              <a:rPr lang="en-US" sz="2400" b="0" dirty="0" smtClean="0">
                <a:solidFill>
                  <a:schemeClr val="bg1"/>
                </a:solidFill>
                <a:latin typeface="Gill Sans"/>
                <a:cs typeface="Gill Sans"/>
              </a:rPr>
              <a:t> static collection of records</a:t>
            </a:r>
            <a:endParaRPr lang="en-US" sz="2400" b="0" dirty="0">
              <a:solidFill>
                <a:schemeClr val="bg1"/>
              </a:solidFill>
              <a:latin typeface="Gill Sans"/>
              <a:cs typeface="Gill Sans"/>
            </a:endParaRPr>
          </a:p>
        </p:txBody>
      </p:sp>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Data-Parallel Dataflow Languages</a:t>
            </a:r>
          </a:p>
        </p:txBody>
      </p:sp>
      <p:sp>
        <p:nvSpPr>
          <p:cNvPr id="8" name="TextBox 7"/>
          <p:cNvSpPr txBox="1"/>
          <p:nvPr/>
        </p:nvSpPr>
        <p:spPr>
          <a:xfrm>
            <a:off x="0" y="49485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(what’s the limitation here?)</a:t>
            </a:r>
            <a:endParaRPr lang="en-US" sz="2400" b="0" dirty="0">
              <a:solidFill>
                <a:schemeClr val="bg1"/>
              </a:solidFill>
              <a:latin typeface="Gill Sans"/>
              <a:cs typeface="Gill Sans"/>
            </a:endParaRPr>
          </a:p>
        </p:txBody>
      </p:sp>
    </p:spTree>
    <p:extLst>
      <p:ext uri="{BB962C8B-B14F-4D97-AF65-F5344CB8AC3E}">
        <p14:creationId xmlns:p14="http://schemas.microsoft.com/office/powerpoint/2010/main" val="336298307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We need per-record processing</a:t>
            </a:r>
          </a:p>
        </p:txBody>
      </p:sp>
      <p:grpSp>
        <p:nvGrpSpPr>
          <p:cNvPr id="5" name="Group 4"/>
          <p:cNvGrpSpPr/>
          <p:nvPr/>
        </p:nvGrpSpPr>
        <p:grpSpPr>
          <a:xfrm>
            <a:off x="2438400" y="2895600"/>
            <a:ext cx="4267200" cy="1676400"/>
            <a:chOff x="2438400" y="3048000"/>
            <a:chExt cx="4267200" cy="1676400"/>
          </a:xfrm>
        </p:grpSpPr>
        <p:sp>
          <p:nvSpPr>
            <p:cNvPr id="8" name="Oval 7"/>
            <p:cNvSpPr/>
            <p:nvPr/>
          </p:nvSpPr>
          <p:spPr bwMode="auto">
            <a:xfrm>
              <a:off x="55626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10" name="Oval 9"/>
            <p:cNvSpPr/>
            <p:nvPr/>
          </p:nvSpPr>
          <p:spPr bwMode="auto">
            <a:xfrm>
              <a:off x="61722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12" name="Oval 11"/>
            <p:cNvSpPr/>
            <p:nvPr/>
          </p:nvSpPr>
          <p:spPr bwMode="auto">
            <a:xfrm>
              <a:off x="37338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3</a:t>
              </a:r>
            </a:p>
          </p:txBody>
        </p:sp>
        <p:sp>
          <p:nvSpPr>
            <p:cNvPr id="14" name="Oval 13"/>
            <p:cNvSpPr/>
            <p:nvPr/>
          </p:nvSpPr>
          <p:spPr bwMode="auto">
            <a:xfrm>
              <a:off x="43434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4</a:t>
              </a:r>
            </a:p>
          </p:txBody>
        </p:sp>
        <p:sp>
          <p:nvSpPr>
            <p:cNvPr id="16" name="Oval 15"/>
            <p:cNvSpPr/>
            <p:nvPr/>
          </p:nvSpPr>
          <p:spPr bwMode="auto">
            <a:xfrm>
              <a:off x="24384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19" name="Oval 18"/>
            <p:cNvSpPr/>
            <p:nvPr/>
          </p:nvSpPr>
          <p:spPr bwMode="auto">
            <a:xfrm>
              <a:off x="30480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smtClean="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cxnSp>
          <p:nvCxnSpPr>
            <p:cNvPr id="20" name="Straight Arrow Connector 19"/>
            <p:cNvCxnSpPr>
              <a:stCxn id="15" idx="4"/>
              <a:endCxn id="16" idx="0"/>
            </p:cNvCxnSpPr>
            <p:nvPr/>
          </p:nvCxnSpPr>
          <p:spPr bwMode="auto">
            <a:xfrm>
              <a:off x="27051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1" name="Straight Arrow Connector 20"/>
            <p:cNvCxnSpPr>
              <a:stCxn id="17" idx="4"/>
              <a:endCxn id="19" idx="0"/>
            </p:cNvCxnSpPr>
            <p:nvPr/>
          </p:nvCxnSpPr>
          <p:spPr bwMode="auto">
            <a:xfrm>
              <a:off x="33147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2" name="Straight Arrow Connector 21"/>
            <p:cNvCxnSpPr>
              <a:stCxn id="11" idx="4"/>
              <a:endCxn id="12" idx="0"/>
            </p:cNvCxnSpPr>
            <p:nvPr/>
          </p:nvCxnSpPr>
          <p:spPr bwMode="auto">
            <a:xfrm>
              <a:off x="40005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3" name="Straight Arrow Connector 22"/>
            <p:cNvCxnSpPr>
              <a:stCxn id="13" idx="4"/>
              <a:endCxn id="14" idx="0"/>
            </p:cNvCxnSpPr>
            <p:nvPr/>
          </p:nvCxnSpPr>
          <p:spPr bwMode="auto">
            <a:xfrm>
              <a:off x="46101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4" name="Straight Arrow Connector 23"/>
            <p:cNvCxnSpPr>
              <a:stCxn id="7" idx="4"/>
              <a:endCxn id="8" idx="0"/>
            </p:cNvCxnSpPr>
            <p:nvPr/>
          </p:nvCxnSpPr>
          <p:spPr bwMode="auto">
            <a:xfrm>
              <a:off x="58293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5" name="Straight Arrow Connector 24"/>
            <p:cNvCxnSpPr>
              <a:stCxn id="9" idx="4"/>
              <a:endCxn id="10" idx="0"/>
            </p:cNvCxnSpPr>
            <p:nvPr/>
          </p:nvCxnSpPr>
          <p:spPr bwMode="auto">
            <a:xfrm>
              <a:off x="64389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0" name="TextBox 29"/>
            <p:cNvSpPr txBox="1"/>
            <p:nvPr/>
          </p:nvSpPr>
          <p:spPr>
            <a:xfrm>
              <a:off x="5029200" y="4233446"/>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sp>
        <p:nvSpPr>
          <p:cNvPr id="26" name="Rectangle 25"/>
          <p:cNvSpPr>
            <a:spLocks noChangeArrowheads="1"/>
          </p:cNvSpPr>
          <p:nvPr/>
        </p:nvSpPr>
        <p:spPr bwMode="auto">
          <a:xfrm>
            <a:off x="5562600" y="31242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27" name="Rectangle 26"/>
          <p:cNvSpPr>
            <a:spLocks noChangeArrowheads="1"/>
          </p:cNvSpPr>
          <p:nvPr/>
        </p:nvSpPr>
        <p:spPr bwMode="auto">
          <a:xfrm>
            <a:off x="3733800" y="31242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28" name="Rectangle 27"/>
          <p:cNvSpPr>
            <a:spLocks noChangeArrowheads="1"/>
          </p:cNvSpPr>
          <p:nvPr/>
        </p:nvSpPr>
        <p:spPr bwMode="auto">
          <a:xfrm>
            <a:off x="2438400" y="31242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3" name="TextBox 2"/>
          <p:cNvSpPr txBox="1"/>
          <p:nvPr/>
        </p:nvSpPr>
        <p:spPr>
          <a:xfrm>
            <a:off x="5029200" y="32766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nvGrpSpPr>
          <p:cNvPr id="4" name="Group 3"/>
          <p:cNvGrpSpPr/>
          <p:nvPr/>
        </p:nvGrpSpPr>
        <p:grpSpPr>
          <a:xfrm>
            <a:off x="2438400" y="2362200"/>
            <a:ext cx="4267200" cy="533400"/>
            <a:chOff x="2438400" y="2514600"/>
            <a:chExt cx="4267200" cy="533400"/>
          </a:xfrm>
        </p:grpSpPr>
        <p:sp>
          <p:nvSpPr>
            <p:cNvPr id="7" name="Oval 6"/>
            <p:cNvSpPr/>
            <p:nvPr/>
          </p:nvSpPr>
          <p:spPr bwMode="auto">
            <a:xfrm>
              <a:off x="55626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9" name="Oval 8"/>
            <p:cNvSpPr/>
            <p:nvPr/>
          </p:nvSpPr>
          <p:spPr bwMode="auto">
            <a:xfrm>
              <a:off x="61722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11" name="Oval 10"/>
            <p:cNvSpPr/>
            <p:nvPr/>
          </p:nvSpPr>
          <p:spPr bwMode="auto">
            <a:xfrm>
              <a:off x="37338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3</a:t>
              </a:r>
              <a:endParaRPr kumimoji="0" lang="en-US" sz="1600" b="0" i="1" u="none" strike="noStrike" cap="none" normalizeH="0" baseline="-25000" dirty="0" smtClean="0">
                <a:ln>
                  <a:noFill/>
                </a:ln>
                <a:solidFill>
                  <a:schemeClr val="bg1"/>
                </a:solidFill>
                <a:effectLst/>
                <a:latin typeface="Arial" charset="0"/>
              </a:endParaRPr>
            </a:p>
          </p:txBody>
        </p:sp>
        <p:sp>
          <p:nvSpPr>
            <p:cNvPr id="13" name="Oval 12"/>
            <p:cNvSpPr/>
            <p:nvPr/>
          </p:nvSpPr>
          <p:spPr bwMode="auto">
            <a:xfrm>
              <a:off x="43434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4</a:t>
              </a:r>
              <a:endParaRPr kumimoji="0" lang="en-US" sz="1600" b="0" i="1" u="none" strike="noStrike" cap="none" normalizeH="0" baseline="-25000" dirty="0" smtClean="0">
                <a:ln>
                  <a:noFill/>
                </a:ln>
                <a:solidFill>
                  <a:schemeClr val="bg1"/>
                </a:solidFill>
                <a:effectLst/>
                <a:latin typeface="Arial" charset="0"/>
              </a:endParaRPr>
            </a:p>
          </p:txBody>
        </p:sp>
        <p:sp>
          <p:nvSpPr>
            <p:cNvPr id="15" name="Oval 14"/>
            <p:cNvSpPr/>
            <p:nvPr/>
          </p:nvSpPr>
          <p:spPr bwMode="auto">
            <a:xfrm>
              <a:off x="24384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17" name="Oval 16"/>
            <p:cNvSpPr/>
            <p:nvPr/>
          </p:nvSpPr>
          <p:spPr bwMode="auto">
            <a:xfrm>
              <a:off x="30480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sp>
          <p:nvSpPr>
            <p:cNvPr id="29" name="TextBox 28"/>
            <p:cNvSpPr txBox="1"/>
            <p:nvPr/>
          </p:nvSpPr>
          <p:spPr>
            <a:xfrm>
              <a:off x="5029200" y="25908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sp>
        <p:nvSpPr>
          <p:cNvPr id="33" name="TextBox 32"/>
          <p:cNvSpPr txBox="1"/>
          <p:nvPr/>
        </p:nvSpPr>
        <p:spPr>
          <a:xfrm>
            <a:off x="0" y="5410200"/>
            <a:ext cx="9144000" cy="830997"/>
          </a:xfrm>
          <a:prstGeom prst="rect">
            <a:avLst/>
          </a:prstGeom>
          <a:noFill/>
        </p:spPr>
        <p:txBody>
          <a:bodyPr wrap="square" rtlCol="0">
            <a:spAutoFit/>
          </a:bodyPr>
          <a:lstStyle/>
          <a:p>
            <a:pPr lvl="0" algn="ctr">
              <a:defRPr/>
            </a:pPr>
            <a:r>
              <a:rPr lang="en-US" sz="2400" b="0" i="1" kern="0" dirty="0">
                <a:solidFill>
                  <a:srgbClr val="000000"/>
                </a:solidFill>
                <a:latin typeface="Gill Sans"/>
                <a:cs typeface="Gill Sans"/>
              </a:rPr>
              <a:t>Remarks:</a:t>
            </a:r>
            <a:r>
              <a:rPr lang="en-US" sz="2400" b="0" kern="0" dirty="0">
                <a:solidFill>
                  <a:srgbClr val="000000"/>
                </a:solidFill>
                <a:latin typeface="Gill Sans"/>
                <a:cs typeface="Gill Sans"/>
              </a:rPr>
              <a:t> Easy to parallelize maps,</a:t>
            </a:r>
            <a:br>
              <a:rPr lang="en-US" sz="2400" b="0" kern="0" dirty="0">
                <a:solidFill>
                  <a:srgbClr val="000000"/>
                </a:solidFill>
                <a:latin typeface="Gill Sans"/>
                <a:cs typeface="Gill Sans"/>
              </a:rPr>
            </a:br>
            <a:r>
              <a:rPr lang="en-US" sz="2400" b="0" kern="0" dirty="0">
                <a:solidFill>
                  <a:srgbClr val="000000"/>
                </a:solidFill>
                <a:latin typeface="Gill Sans"/>
                <a:cs typeface="Gill Sans"/>
              </a:rPr>
              <a:t>record to “mapper” assignment is an implementation detail</a:t>
            </a:r>
          </a:p>
        </p:txBody>
      </p:sp>
    </p:spTree>
    <p:extLst>
      <p:ext uri="{BB962C8B-B14F-4D97-AF65-F5344CB8AC3E}">
        <p14:creationId xmlns:p14="http://schemas.microsoft.com/office/powerpoint/2010/main" val="34101036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2" presetClass="entr" presetSubtype="1"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p:tgtEl>
                                          <p:spTgt spid="5"/>
                                        </p:tgtEl>
                                        <p:attrNameLst>
                                          <p:attrName>ppt_y</p:attrName>
                                        </p:attrNameLst>
                                      </p:cBhvr>
                                      <p:tavLst>
                                        <p:tav tm="0">
                                          <p:val>
                                            <p:strVal val="#ppt_y-#ppt_h*1.125000"/>
                                          </p:val>
                                        </p:tav>
                                        <p:tav tm="100000">
                                          <p:val>
                                            <p:strVal val="#ppt_y"/>
                                          </p:val>
                                        </p:tav>
                                      </p:tavLst>
                                    </p:anim>
                                    <p:animEffect transition="in" filter="wipe(down)">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P spid="3" grpId="0"/>
      <p:bldP spid="3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0" y="1066800"/>
            <a:ext cx="9144000" cy="461665"/>
          </a:xfrm>
          <a:prstGeom prst="rect">
            <a:avLst/>
          </a:prstGeom>
          <a:noFill/>
        </p:spPr>
        <p:txBody>
          <a:bodyPr wrap="square" rtlCol="0">
            <a:spAutoFit/>
          </a:bodyPr>
          <a:lstStyle/>
          <a:p>
            <a:pPr algn="ctr"/>
            <a:r>
              <a:rPr lang="en-US" sz="2400" b="0" dirty="0">
                <a:solidFill>
                  <a:schemeClr val="bg1"/>
                </a:solidFill>
                <a:latin typeface="Gill Sans"/>
                <a:cs typeface="Gill Sans"/>
              </a:rPr>
              <a:t>(If we want more than embarrassingly parallel processing)</a:t>
            </a:r>
          </a:p>
        </p:txBody>
      </p:sp>
      <p:sp>
        <p:nvSpPr>
          <p:cNvPr id="12"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Map alone isn’t enough</a:t>
            </a:r>
          </a:p>
        </p:txBody>
      </p:sp>
      <p:sp>
        <p:nvSpPr>
          <p:cNvPr id="11" name="TextBox 10"/>
          <p:cNvSpPr txBox="1"/>
          <p:nvPr/>
        </p:nvSpPr>
        <p:spPr>
          <a:xfrm>
            <a:off x="0" y="25863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Where do intermediate results go?</a:t>
            </a:r>
            <a:endParaRPr lang="en-US" sz="2400" b="0" dirty="0">
              <a:solidFill>
                <a:schemeClr val="bg1"/>
              </a:solidFill>
              <a:latin typeface="Gill Sans"/>
              <a:cs typeface="Gill Sans"/>
            </a:endParaRPr>
          </a:p>
        </p:txBody>
      </p:sp>
      <p:sp>
        <p:nvSpPr>
          <p:cNvPr id="13" name="TextBox 12"/>
          <p:cNvSpPr txBox="1"/>
          <p:nvPr/>
        </p:nvSpPr>
        <p:spPr>
          <a:xfrm>
            <a:off x="0" y="296287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We need an addressing mechanism!</a:t>
            </a:r>
            <a:endParaRPr lang="en-US" sz="2400" b="0" dirty="0">
              <a:solidFill>
                <a:schemeClr val="bg1"/>
              </a:solidFill>
              <a:latin typeface="Gill Sans"/>
              <a:cs typeface="Gill Sans"/>
            </a:endParaRPr>
          </a:p>
        </p:txBody>
      </p:sp>
      <p:sp>
        <p:nvSpPr>
          <p:cNvPr id="14" name="TextBox 13"/>
          <p:cNvSpPr txBox="1"/>
          <p:nvPr/>
        </p:nvSpPr>
        <p:spPr>
          <a:xfrm>
            <a:off x="0" y="33483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What’s the semantics of the group by?</a:t>
            </a:r>
            <a:endParaRPr lang="en-US" sz="2400" b="0" dirty="0">
              <a:solidFill>
                <a:schemeClr val="bg1"/>
              </a:solidFill>
              <a:latin typeface="Gill Sans"/>
              <a:cs typeface="Gill Sans"/>
            </a:endParaRPr>
          </a:p>
        </p:txBody>
      </p:sp>
      <p:sp>
        <p:nvSpPr>
          <p:cNvPr id="16" name="TextBox 15"/>
          <p:cNvSpPr txBox="1"/>
          <p:nvPr/>
        </p:nvSpPr>
        <p:spPr>
          <a:xfrm>
            <a:off x="0" y="52533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Once we resolve the addressing, apply another computation</a:t>
            </a:r>
            <a:endParaRPr lang="en-US" sz="2400" b="0" dirty="0">
              <a:solidFill>
                <a:schemeClr val="bg1"/>
              </a:solidFill>
              <a:latin typeface="Gill Sans"/>
              <a:cs typeface="Gill Sans"/>
            </a:endParaRPr>
          </a:p>
        </p:txBody>
      </p:sp>
      <p:sp>
        <p:nvSpPr>
          <p:cNvPr id="17" name="TextBox 16"/>
          <p:cNvSpPr txBox="1"/>
          <p:nvPr/>
        </p:nvSpPr>
        <p:spPr>
          <a:xfrm>
            <a:off x="0" y="56343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That’s what we call reduce!</a:t>
            </a:r>
            <a:endParaRPr lang="en-US" sz="2400" b="0" dirty="0">
              <a:solidFill>
                <a:schemeClr val="bg1"/>
              </a:solidFill>
              <a:latin typeface="Gill Sans"/>
              <a:cs typeface="Gill Sans"/>
            </a:endParaRPr>
          </a:p>
        </p:txBody>
      </p:sp>
      <p:sp>
        <p:nvSpPr>
          <p:cNvPr id="9" name="TextBox 8"/>
          <p:cNvSpPr txBox="1"/>
          <p:nvPr/>
        </p:nvSpPr>
        <p:spPr>
          <a:xfrm>
            <a:off x="0" y="6015335"/>
            <a:ext cx="9144000" cy="461665"/>
          </a:xfrm>
          <a:prstGeom prst="rect">
            <a:avLst/>
          </a:prstGeom>
          <a:noFill/>
        </p:spPr>
        <p:txBody>
          <a:bodyPr wrap="square" rtlCol="0">
            <a:spAutoFit/>
          </a:bodyPr>
          <a:lstStyle/>
          <a:p>
            <a:pPr algn="ctr"/>
            <a:r>
              <a:rPr lang="en-US" sz="2400" b="0" smtClean="0">
                <a:solidFill>
                  <a:schemeClr val="bg1"/>
                </a:solidFill>
                <a:latin typeface="Gill Sans"/>
                <a:cs typeface="Gill Sans"/>
              </a:rPr>
              <a:t>(What’s with the sorting then?)</a:t>
            </a:r>
            <a:endParaRPr lang="en-US" sz="2400" b="0" dirty="0">
              <a:solidFill>
                <a:schemeClr val="bg1"/>
              </a:solidFill>
              <a:latin typeface="Gill Sans"/>
              <a:cs typeface="Gill Sans"/>
            </a:endParaRPr>
          </a:p>
        </p:txBody>
      </p:sp>
    </p:spTree>
    <p:extLst>
      <p:ext uri="{BB962C8B-B14F-4D97-AF65-F5344CB8AC3E}">
        <p14:creationId xmlns:p14="http://schemas.microsoft.com/office/powerpoint/2010/main" val="133088947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4" grpId="0"/>
      <p:bldP spid="16" grpId="0"/>
      <p:bldP spid="17" grpId="0"/>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Debugging at Scale</a:t>
            </a:r>
            <a:endParaRPr lang="en-US" sz="3600" b="0" kern="0" dirty="0">
              <a:solidFill>
                <a:srgbClr val="000000"/>
              </a:solidFill>
              <a:latin typeface="Gill Sans"/>
              <a:cs typeface="Gill Sans"/>
            </a:endParaRPr>
          </a:p>
        </p:txBody>
      </p:sp>
      <p:sp>
        <p:nvSpPr>
          <p:cNvPr id="5" name="TextBox 4"/>
          <p:cNvSpPr txBox="1"/>
          <p:nvPr/>
        </p:nvSpPr>
        <p:spPr>
          <a:xfrm>
            <a:off x="0" y="3784937"/>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Real-world data is messy!</a:t>
            </a:r>
          </a:p>
        </p:txBody>
      </p:sp>
      <p:sp>
        <p:nvSpPr>
          <p:cNvPr id="6" name="TextBox 5"/>
          <p:cNvSpPr txBox="1"/>
          <p:nvPr/>
        </p:nvSpPr>
        <p:spPr>
          <a:xfrm>
            <a:off x="0" y="4165937"/>
            <a:ext cx="9144000" cy="1015663"/>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There’s no such thing as “consistent data”</a:t>
            </a:r>
          </a:p>
          <a:p>
            <a:pPr lvl="0" algn="ctr">
              <a:defRPr/>
            </a:pPr>
            <a:r>
              <a:rPr lang="en-US" sz="2000" b="0" kern="0" dirty="0">
                <a:solidFill>
                  <a:srgbClr val="0070C0"/>
                </a:solidFill>
                <a:latin typeface="Gill Sans"/>
                <a:cs typeface="Gill Sans"/>
              </a:rPr>
              <a:t>Watch out for corner cases</a:t>
            </a:r>
          </a:p>
          <a:p>
            <a:pPr lvl="0" algn="ctr">
              <a:defRPr/>
            </a:pPr>
            <a:r>
              <a:rPr lang="en-US" sz="2000" b="0" kern="0" dirty="0">
                <a:solidFill>
                  <a:srgbClr val="0070C0"/>
                </a:solidFill>
                <a:latin typeface="Gill Sans"/>
                <a:cs typeface="Gill Sans"/>
              </a:rPr>
              <a:t>Isolate unexpected behavior, bring local</a:t>
            </a:r>
            <a:endParaRPr lang="en-US" sz="2000" b="0" kern="0" dirty="0" smtClean="0">
              <a:solidFill>
                <a:srgbClr val="0070C0"/>
              </a:solidFill>
              <a:latin typeface="Gill Sans"/>
              <a:cs typeface="Gill Sans"/>
            </a:endParaRPr>
          </a:p>
        </p:txBody>
      </p:sp>
      <p:sp>
        <p:nvSpPr>
          <p:cNvPr id="7" name="TextBox 6"/>
          <p:cNvSpPr txBox="1"/>
          <p:nvPr/>
        </p:nvSpPr>
        <p:spPr>
          <a:xfrm>
            <a:off x="0" y="1987153"/>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Works on small datasets, won’t scale… why?</a:t>
            </a:r>
          </a:p>
        </p:txBody>
      </p:sp>
      <p:sp>
        <p:nvSpPr>
          <p:cNvPr id="8" name="TextBox 7"/>
          <p:cNvSpPr txBox="1"/>
          <p:nvPr/>
        </p:nvSpPr>
        <p:spPr>
          <a:xfrm>
            <a:off x="0" y="2368153"/>
            <a:ext cx="9144000" cy="1015663"/>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Memory management issues (buffering and object creation)</a:t>
            </a:r>
          </a:p>
          <a:p>
            <a:pPr lvl="0" algn="ctr">
              <a:defRPr/>
            </a:pPr>
            <a:r>
              <a:rPr lang="en-US" sz="2000" b="0" kern="0" dirty="0">
                <a:solidFill>
                  <a:srgbClr val="0070C0"/>
                </a:solidFill>
                <a:latin typeface="Gill Sans"/>
                <a:cs typeface="Gill Sans"/>
              </a:rPr>
              <a:t>Too much intermediate data</a:t>
            </a:r>
          </a:p>
          <a:p>
            <a:pPr lvl="0" algn="ctr">
              <a:defRPr/>
            </a:pPr>
            <a:r>
              <a:rPr lang="en-US" sz="2000" b="0" kern="0" dirty="0">
                <a:solidFill>
                  <a:srgbClr val="0070C0"/>
                </a:solidFill>
                <a:latin typeface="Gill Sans"/>
                <a:cs typeface="Gill Sans"/>
              </a:rPr>
              <a:t>Mangled input records</a:t>
            </a:r>
            <a:endParaRPr lang="en-US" sz="2000" b="0" kern="0" dirty="0" smtClean="0">
              <a:solidFill>
                <a:srgbClr val="0070C0"/>
              </a:solidFill>
              <a:latin typeface="Gill Sans"/>
              <a:cs typeface="Gill Sans"/>
            </a:endParaRPr>
          </a:p>
        </p:txBody>
      </p:sp>
    </p:spTree>
    <p:extLst>
      <p:ext uri="{BB962C8B-B14F-4D97-AF65-F5344CB8AC3E}">
        <p14:creationId xmlns:p14="http://schemas.microsoft.com/office/powerpoint/2010/main" val="377383095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a:t>
            </a:r>
            <a:endParaRPr lang="en-US" sz="3600" b="0" kern="0" dirty="0">
              <a:solidFill>
                <a:srgbClr val="000000"/>
              </a:solidFill>
              <a:latin typeface="Gill Sans"/>
              <a:cs typeface="Gill Sans"/>
            </a:endParaRPr>
          </a:p>
        </p:txBody>
      </p:sp>
      <p:cxnSp>
        <p:nvCxnSpPr>
          <p:cNvPr id="17" name="Straight Arrow Connector 16"/>
          <p:cNvCxnSpPr>
            <a:stCxn id="75" idx="2"/>
            <a:endCxn id="29" idx="0"/>
          </p:cNvCxnSpPr>
          <p:nvPr/>
        </p:nvCxnSpPr>
        <p:spPr bwMode="auto">
          <a:xfrm>
            <a:off x="3009900" y="3429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Straight Arrow Connector 19"/>
          <p:cNvCxnSpPr>
            <a:stCxn id="75" idx="2"/>
            <a:endCxn id="27" idx="0"/>
          </p:cNvCxnSpPr>
          <p:nvPr/>
        </p:nvCxnSpPr>
        <p:spPr bwMode="auto">
          <a:xfrm>
            <a:off x="3009900" y="3429000"/>
            <a:ext cx="31242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1" name="Straight Arrow Connector 20"/>
          <p:cNvCxnSpPr>
            <a:stCxn id="74" idx="2"/>
            <a:endCxn id="29" idx="0"/>
          </p:cNvCxnSpPr>
          <p:nvPr/>
        </p:nvCxnSpPr>
        <p:spPr bwMode="auto">
          <a:xfrm flipH="1">
            <a:off x="3009900" y="3429000"/>
            <a:ext cx="12954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2" name="Straight Arrow Connector 21"/>
          <p:cNvCxnSpPr>
            <a:stCxn id="74" idx="2"/>
            <a:endCxn id="27" idx="0"/>
          </p:cNvCxnSpPr>
          <p:nvPr/>
        </p:nvCxnSpPr>
        <p:spPr bwMode="auto">
          <a:xfrm>
            <a:off x="4305300" y="3429000"/>
            <a:ext cx="18288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3" name="Straight Arrow Connector 22"/>
          <p:cNvCxnSpPr>
            <a:stCxn id="73" idx="2"/>
            <a:endCxn id="28" idx="0"/>
          </p:cNvCxnSpPr>
          <p:nvPr/>
        </p:nvCxnSpPr>
        <p:spPr bwMode="auto">
          <a:xfrm flipH="1">
            <a:off x="4305300" y="3429000"/>
            <a:ext cx="18288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27" name="Rectangle 26"/>
          <p:cNvSpPr>
            <a:spLocks noChangeArrowheads="1"/>
          </p:cNvSpPr>
          <p:nvPr/>
        </p:nvSpPr>
        <p:spPr bwMode="auto">
          <a:xfrm>
            <a:off x="5562600" y="4267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rPr>
              <a:t>reduce</a:t>
            </a:r>
            <a:endParaRPr lang="en-US" b="0" dirty="0">
              <a:solidFill>
                <a:schemeClr val="bg2"/>
              </a:solidFill>
            </a:endParaRPr>
          </a:p>
        </p:txBody>
      </p:sp>
      <p:sp>
        <p:nvSpPr>
          <p:cNvPr id="28" name="Rectangle 27"/>
          <p:cNvSpPr>
            <a:spLocks noChangeArrowheads="1"/>
          </p:cNvSpPr>
          <p:nvPr/>
        </p:nvSpPr>
        <p:spPr bwMode="auto">
          <a:xfrm>
            <a:off x="3733800" y="4267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rPr>
              <a:t>reduce</a:t>
            </a:r>
            <a:endParaRPr lang="en-US" b="0" dirty="0">
              <a:solidFill>
                <a:schemeClr val="bg2"/>
              </a:solidFill>
            </a:endParaRPr>
          </a:p>
        </p:txBody>
      </p:sp>
      <p:sp>
        <p:nvSpPr>
          <p:cNvPr id="29" name="Rectangle 28"/>
          <p:cNvSpPr>
            <a:spLocks noChangeArrowheads="1"/>
          </p:cNvSpPr>
          <p:nvPr/>
        </p:nvSpPr>
        <p:spPr bwMode="auto">
          <a:xfrm>
            <a:off x="2438400" y="4267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rPr>
              <a:t>reduce</a:t>
            </a:r>
            <a:endParaRPr lang="en-US" b="0" dirty="0">
              <a:solidFill>
                <a:schemeClr val="bg2"/>
              </a:solidFill>
            </a:endParaRPr>
          </a:p>
        </p:txBody>
      </p:sp>
      <p:sp>
        <p:nvSpPr>
          <p:cNvPr id="30" name="Oval 29"/>
          <p:cNvSpPr/>
          <p:nvPr/>
        </p:nvSpPr>
        <p:spPr bwMode="auto">
          <a:xfrm>
            <a:off x="55626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31" name="Oval 30"/>
          <p:cNvSpPr/>
          <p:nvPr/>
        </p:nvSpPr>
        <p:spPr bwMode="auto">
          <a:xfrm>
            <a:off x="61722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32" name="Oval 31"/>
          <p:cNvSpPr/>
          <p:nvPr/>
        </p:nvSpPr>
        <p:spPr bwMode="auto">
          <a:xfrm>
            <a:off x="37338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3</a:t>
            </a:r>
          </a:p>
        </p:txBody>
      </p:sp>
      <p:sp>
        <p:nvSpPr>
          <p:cNvPr id="33" name="Oval 32"/>
          <p:cNvSpPr/>
          <p:nvPr/>
        </p:nvSpPr>
        <p:spPr bwMode="auto">
          <a:xfrm>
            <a:off x="43434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4</a:t>
            </a:r>
          </a:p>
        </p:txBody>
      </p:sp>
      <p:sp>
        <p:nvSpPr>
          <p:cNvPr id="34" name="Oval 33"/>
          <p:cNvSpPr/>
          <p:nvPr/>
        </p:nvSpPr>
        <p:spPr bwMode="auto">
          <a:xfrm>
            <a:off x="24384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35" name="Oval 34"/>
          <p:cNvSpPr/>
          <p:nvPr/>
        </p:nvSpPr>
        <p:spPr bwMode="auto">
          <a:xfrm>
            <a:off x="30480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smtClean="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cxnSp>
        <p:nvCxnSpPr>
          <p:cNvPr id="70" name="Straight Arrow Connector 69"/>
          <p:cNvCxnSpPr>
            <a:stCxn id="75" idx="2"/>
            <a:endCxn id="28" idx="0"/>
          </p:cNvCxnSpPr>
          <p:nvPr/>
        </p:nvCxnSpPr>
        <p:spPr bwMode="auto">
          <a:xfrm>
            <a:off x="3009900" y="3429000"/>
            <a:ext cx="12954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77" name="Straight Arrow Connector 76"/>
          <p:cNvCxnSpPr>
            <a:stCxn id="74" idx="2"/>
            <a:endCxn id="28" idx="0"/>
          </p:cNvCxnSpPr>
          <p:nvPr/>
        </p:nvCxnSpPr>
        <p:spPr bwMode="auto">
          <a:xfrm>
            <a:off x="4305300" y="3429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82" name="Straight Arrow Connector 81"/>
          <p:cNvCxnSpPr>
            <a:stCxn id="73" idx="2"/>
            <a:endCxn id="29" idx="0"/>
          </p:cNvCxnSpPr>
          <p:nvPr/>
        </p:nvCxnSpPr>
        <p:spPr bwMode="auto">
          <a:xfrm flipH="1">
            <a:off x="3009900" y="3429000"/>
            <a:ext cx="31242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87" name="Straight Arrow Connector 86"/>
          <p:cNvCxnSpPr>
            <a:stCxn id="73" idx="2"/>
            <a:endCxn id="27" idx="0"/>
          </p:cNvCxnSpPr>
          <p:nvPr/>
        </p:nvCxnSpPr>
        <p:spPr bwMode="auto">
          <a:xfrm>
            <a:off x="6134100" y="3429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47" name="Oval 46"/>
          <p:cNvSpPr/>
          <p:nvPr/>
        </p:nvSpPr>
        <p:spPr bwMode="auto">
          <a:xfrm>
            <a:off x="55626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49" name="Oval 48"/>
          <p:cNvSpPr/>
          <p:nvPr/>
        </p:nvSpPr>
        <p:spPr bwMode="auto">
          <a:xfrm>
            <a:off x="61722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51" name="Oval 50"/>
          <p:cNvSpPr/>
          <p:nvPr/>
        </p:nvSpPr>
        <p:spPr bwMode="auto">
          <a:xfrm>
            <a:off x="37338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3</a:t>
            </a:r>
            <a:endParaRPr kumimoji="0" lang="en-US" sz="1600" b="0" i="1" u="none" strike="noStrike" cap="none" normalizeH="0" baseline="-25000" dirty="0" smtClean="0">
              <a:ln>
                <a:noFill/>
              </a:ln>
              <a:solidFill>
                <a:schemeClr val="bg1"/>
              </a:solidFill>
              <a:effectLst/>
              <a:latin typeface="Arial" charset="0"/>
            </a:endParaRPr>
          </a:p>
        </p:txBody>
      </p:sp>
      <p:sp>
        <p:nvSpPr>
          <p:cNvPr id="53" name="Oval 52"/>
          <p:cNvSpPr/>
          <p:nvPr/>
        </p:nvSpPr>
        <p:spPr bwMode="auto">
          <a:xfrm>
            <a:off x="43434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4</a:t>
            </a:r>
            <a:endParaRPr kumimoji="0" lang="en-US" sz="1600" b="0" i="1" u="none" strike="noStrike" cap="none" normalizeH="0" baseline="-25000" dirty="0" smtClean="0">
              <a:ln>
                <a:noFill/>
              </a:ln>
              <a:solidFill>
                <a:schemeClr val="bg1"/>
              </a:solidFill>
              <a:effectLst/>
              <a:latin typeface="Arial" charset="0"/>
            </a:endParaRPr>
          </a:p>
        </p:txBody>
      </p:sp>
      <p:sp>
        <p:nvSpPr>
          <p:cNvPr id="55" name="Oval 54"/>
          <p:cNvSpPr/>
          <p:nvPr/>
        </p:nvSpPr>
        <p:spPr bwMode="auto">
          <a:xfrm>
            <a:off x="24384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57" name="Oval 56"/>
          <p:cNvSpPr/>
          <p:nvPr/>
        </p:nvSpPr>
        <p:spPr bwMode="auto">
          <a:xfrm>
            <a:off x="30480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grpSp>
        <p:nvGrpSpPr>
          <p:cNvPr id="8" name="Group 7"/>
          <p:cNvGrpSpPr/>
          <p:nvPr/>
        </p:nvGrpSpPr>
        <p:grpSpPr>
          <a:xfrm>
            <a:off x="2705100" y="2362200"/>
            <a:ext cx="3733800" cy="457200"/>
            <a:chOff x="2705100" y="2209800"/>
            <a:chExt cx="3733800" cy="1143000"/>
          </a:xfrm>
        </p:grpSpPr>
        <p:cxnSp>
          <p:nvCxnSpPr>
            <p:cNvPr id="59" name="Straight Arrow Connector 58"/>
            <p:cNvCxnSpPr/>
            <p:nvPr/>
          </p:nvCxnSpPr>
          <p:spPr bwMode="auto">
            <a:xfrm>
              <a:off x="2705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0" name="Straight Arrow Connector 59"/>
            <p:cNvCxnSpPr/>
            <p:nvPr/>
          </p:nvCxnSpPr>
          <p:spPr bwMode="auto">
            <a:xfrm>
              <a:off x="33147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8" name="Straight Arrow Connector 67"/>
            <p:cNvCxnSpPr/>
            <p:nvPr/>
          </p:nvCxnSpPr>
          <p:spPr bwMode="auto">
            <a:xfrm>
              <a:off x="40005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9" name="Straight Arrow Connector 68"/>
            <p:cNvCxnSpPr/>
            <p:nvPr/>
          </p:nvCxnSpPr>
          <p:spPr bwMode="auto">
            <a:xfrm>
              <a:off x="4610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71" name="Straight Arrow Connector 70"/>
            <p:cNvCxnSpPr/>
            <p:nvPr/>
          </p:nvCxnSpPr>
          <p:spPr bwMode="auto">
            <a:xfrm>
              <a:off x="58293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72" name="Straight Arrow Connector 71"/>
            <p:cNvCxnSpPr/>
            <p:nvPr/>
          </p:nvCxnSpPr>
          <p:spPr bwMode="auto">
            <a:xfrm>
              <a:off x="64389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73" name="Rectangle 72"/>
          <p:cNvSpPr>
            <a:spLocks noChangeArrowheads="1"/>
          </p:cNvSpPr>
          <p:nvPr/>
        </p:nvSpPr>
        <p:spPr bwMode="auto">
          <a:xfrm>
            <a:off x="55626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74" name="Rectangle 73"/>
          <p:cNvSpPr>
            <a:spLocks noChangeArrowheads="1"/>
          </p:cNvSpPr>
          <p:nvPr/>
        </p:nvSpPr>
        <p:spPr bwMode="auto">
          <a:xfrm>
            <a:off x="37338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75" name="Rectangle 74"/>
          <p:cNvSpPr>
            <a:spLocks noChangeArrowheads="1"/>
          </p:cNvSpPr>
          <p:nvPr/>
        </p:nvSpPr>
        <p:spPr bwMode="auto">
          <a:xfrm>
            <a:off x="24384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76" name="TextBox 75"/>
          <p:cNvSpPr txBox="1"/>
          <p:nvPr/>
        </p:nvSpPr>
        <p:spPr>
          <a:xfrm>
            <a:off x="5029200" y="29718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sp>
        <p:nvSpPr>
          <p:cNvPr id="78" name="TextBox 77"/>
          <p:cNvSpPr txBox="1"/>
          <p:nvPr/>
        </p:nvSpPr>
        <p:spPr>
          <a:xfrm>
            <a:off x="5029200" y="19050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sp>
        <p:nvSpPr>
          <p:cNvPr id="80" name="TextBox 79"/>
          <p:cNvSpPr txBox="1"/>
          <p:nvPr/>
        </p:nvSpPr>
        <p:spPr>
          <a:xfrm>
            <a:off x="5029200" y="5224046"/>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sp>
        <p:nvSpPr>
          <p:cNvPr id="81" name="TextBox 80"/>
          <p:cNvSpPr txBox="1"/>
          <p:nvPr/>
        </p:nvSpPr>
        <p:spPr>
          <a:xfrm>
            <a:off x="5029200" y="4385846"/>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nvGrpSpPr>
          <p:cNvPr id="91" name="Group 90"/>
          <p:cNvGrpSpPr/>
          <p:nvPr/>
        </p:nvGrpSpPr>
        <p:grpSpPr>
          <a:xfrm>
            <a:off x="2706624" y="4876800"/>
            <a:ext cx="3733800" cy="457200"/>
            <a:chOff x="2705100" y="2209800"/>
            <a:chExt cx="3733800" cy="1143000"/>
          </a:xfrm>
        </p:grpSpPr>
        <p:cxnSp>
          <p:nvCxnSpPr>
            <p:cNvPr id="92" name="Straight Arrow Connector 91"/>
            <p:cNvCxnSpPr/>
            <p:nvPr/>
          </p:nvCxnSpPr>
          <p:spPr bwMode="auto">
            <a:xfrm>
              <a:off x="2705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3" name="Straight Arrow Connector 92"/>
            <p:cNvCxnSpPr/>
            <p:nvPr/>
          </p:nvCxnSpPr>
          <p:spPr bwMode="auto">
            <a:xfrm>
              <a:off x="33147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4" name="Straight Arrow Connector 93"/>
            <p:cNvCxnSpPr/>
            <p:nvPr/>
          </p:nvCxnSpPr>
          <p:spPr bwMode="auto">
            <a:xfrm>
              <a:off x="40005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5" name="Straight Arrow Connector 94"/>
            <p:cNvCxnSpPr/>
            <p:nvPr/>
          </p:nvCxnSpPr>
          <p:spPr bwMode="auto">
            <a:xfrm>
              <a:off x="4610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6" name="Straight Arrow Connector 95"/>
            <p:cNvCxnSpPr/>
            <p:nvPr/>
          </p:nvCxnSpPr>
          <p:spPr bwMode="auto">
            <a:xfrm>
              <a:off x="58293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7" name="Straight Arrow Connector 96"/>
            <p:cNvCxnSpPr/>
            <p:nvPr/>
          </p:nvCxnSpPr>
          <p:spPr bwMode="auto">
            <a:xfrm>
              <a:off x="64389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50" name="TextBox 49"/>
          <p:cNvSpPr txBox="1"/>
          <p:nvPr/>
        </p:nvSpPr>
        <p:spPr>
          <a:xfrm>
            <a:off x="0" y="632460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MapReduce is the minimally “interesting” dataflow!</a:t>
            </a:r>
            <a:endParaRPr lang="en-US" sz="2400" b="0" dirty="0">
              <a:solidFill>
                <a:schemeClr val="bg1"/>
              </a:solidFill>
              <a:latin typeface="Gill Sans"/>
              <a:cs typeface="Gill Sans"/>
            </a:endParaRPr>
          </a:p>
        </p:txBody>
      </p:sp>
    </p:spTree>
    <p:extLst>
      <p:ext uri="{BB962C8B-B14F-4D97-AF65-F5344CB8AC3E}">
        <p14:creationId xmlns:p14="http://schemas.microsoft.com/office/powerpoint/2010/main" val="126412071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3086100" y="2667000"/>
            <a:ext cx="29718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(K1, V1)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a:solidFill>
                  <a:srgbClr val="000000"/>
                </a:solidFill>
                <a:latin typeface="Andale Mono"/>
                <a:cs typeface="Andale Mono"/>
              </a:rPr>
              <a:t>List[(K2, V2)</a:t>
            </a:r>
            <a:r>
              <a:rPr lang="en-US" b="0" dirty="0" smtClean="0">
                <a:solidFill>
                  <a:srgbClr val="000000"/>
                </a:solidFill>
                <a:latin typeface="Andale Mono"/>
                <a:cs typeface="Andale Mono"/>
              </a:rPr>
              <a:t>]</a:t>
            </a:r>
            <a:endParaRPr lang="en-US" b="0" dirty="0">
              <a:solidFill>
                <a:schemeClr val="bg2"/>
              </a:solidFill>
            </a:endParaRPr>
          </a:p>
        </p:txBody>
      </p:sp>
      <p:sp>
        <p:nvSpPr>
          <p:cNvPr id="8" name="Text Box 4"/>
          <p:cNvSpPr txBox="1">
            <a:spLocks noChangeArrowheads="1"/>
          </p:cNvSpPr>
          <p:nvPr/>
        </p:nvSpPr>
        <p:spPr bwMode="auto">
          <a:xfrm>
            <a:off x="3048000" y="1828800"/>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List[(K1,V1)]</a:t>
            </a:r>
            <a:endParaRPr lang="en-US" sz="1700" b="0" dirty="0">
              <a:solidFill>
                <a:srgbClr val="000000"/>
              </a:solidFill>
              <a:latin typeface="Andale Mono"/>
              <a:cs typeface="Andale Mono"/>
            </a:endParaRPr>
          </a:p>
        </p:txBody>
      </p:sp>
      <p:sp>
        <p:nvSpPr>
          <p:cNvPr id="10" name="Text Box 4"/>
          <p:cNvSpPr txBox="1">
            <a:spLocks noChangeArrowheads="1"/>
          </p:cNvSpPr>
          <p:nvPr/>
        </p:nvSpPr>
        <p:spPr bwMode="auto">
          <a:xfrm>
            <a:off x="3048000" y="5208657"/>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List[K2,V2])</a:t>
            </a:r>
            <a:endParaRPr lang="en-US" sz="1700" b="0" dirty="0">
              <a:solidFill>
                <a:srgbClr val="000000"/>
              </a:solidFill>
              <a:latin typeface="Andale Mono"/>
              <a:cs typeface="Andale Mono"/>
            </a:endParaRPr>
          </a:p>
        </p:txBody>
      </p:sp>
      <p:sp>
        <p:nvSpPr>
          <p:cNvPr id="12" name="Rectangle 11"/>
          <p:cNvSpPr>
            <a:spLocks noChangeArrowheads="1"/>
          </p:cNvSpPr>
          <p:nvPr/>
        </p:nvSpPr>
        <p:spPr bwMode="auto">
          <a:xfrm>
            <a:off x="3086100" y="3733800"/>
            <a:ext cx="29718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smtClean="0">
                <a:solidFill>
                  <a:schemeClr val="bg2"/>
                </a:solidFill>
                <a:latin typeface="Gill Sans"/>
                <a:cs typeface="Gill Sans"/>
              </a:rPr>
              <a:t>reduce</a:t>
            </a:r>
            <a:br>
              <a:rPr lang="en-US" sz="1800" dirty="0" smtClean="0">
                <a:solidFill>
                  <a:schemeClr val="bg2"/>
                </a:solidFill>
                <a:latin typeface="Gill Sans"/>
                <a:cs typeface="Gill Sans"/>
              </a:rPr>
            </a:br>
            <a:r>
              <a:rPr lang="en-US" b="0" dirty="0" smtClean="0">
                <a:solidFill>
                  <a:srgbClr val="000000"/>
                </a:solidFill>
                <a:latin typeface="Andale Mono"/>
                <a:cs typeface="Andale Mono"/>
              </a:rPr>
              <a:t>g: </a:t>
            </a:r>
            <a:r>
              <a:rPr lang="en-US" b="0" dirty="0">
                <a:solidFill>
                  <a:srgbClr val="000000"/>
                </a:solidFill>
                <a:latin typeface="Andale Mono"/>
                <a:cs typeface="Andale Mono"/>
              </a:rPr>
              <a:t>(</a:t>
            </a:r>
            <a:r>
              <a:rPr lang="en-US" b="0" dirty="0" smtClean="0">
                <a:solidFill>
                  <a:srgbClr val="000000"/>
                </a:solidFill>
                <a:latin typeface="Andale Mono"/>
                <a:cs typeface="Andale Mono"/>
              </a:rPr>
              <a:t>K2, </a:t>
            </a:r>
            <a:r>
              <a:rPr lang="en-US" b="0" dirty="0" err="1" smtClean="0">
                <a:solidFill>
                  <a:srgbClr val="000000"/>
                </a:solidFill>
                <a:latin typeface="Andale Mono"/>
                <a:cs typeface="Andale Mono"/>
              </a:rPr>
              <a:t>Iterable</a:t>
            </a:r>
            <a:r>
              <a:rPr lang="en-US" b="0" dirty="0">
                <a:solidFill>
                  <a:srgbClr val="000000"/>
                </a:solidFill>
                <a:latin typeface="Andale Mono"/>
                <a:cs typeface="Andale Mono"/>
              </a:rPr>
              <a:t>[</a:t>
            </a:r>
            <a:r>
              <a:rPr lang="en-US" b="0" dirty="0" smtClean="0">
                <a:solidFill>
                  <a:srgbClr val="000000"/>
                </a:solidFill>
                <a:latin typeface="Andale Mono"/>
                <a:cs typeface="Andale Mono"/>
              </a:rPr>
              <a:t>V2]) </a:t>
            </a:r>
            <a:r>
              <a:rPr lang="en-US" b="0" dirty="0">
                <a:solidFill>
                  <a:srgbClr val="000000"/>
                </a:solidFill>
                <a:latin typeface="Andale Mono"/>
                <a:cs typeface="Andale Mono"/>
              </a:rPr>
              <a:t>⇒ List[(</a:t>
            </a:r>
            <a:r>
              <a:rPr lang="en-US" b="0" dirty="0" smtClean="0">
                <a:solidFill>
                  <a:srgbClr val="000000"/>
                </a:solidFill>
                <a:latin typeface="Andale Mono"/>
                <a:cs typeface="Andale Mono"/>
              </a:rPr>
              <a:t>K3, V3)]</a:t>
            </a:r>
            <a:endParaRPr lang="en-US" b="0" dirty="0">
              <a:solidFill>
                <a:schemeClr val="bg2"/>
              </a:solidFill>
            </a:endParaRPr>
          </a:p>
        </p:txBody>
      </p:sp>
      <p:cxnSp>
        <p:nvCxnSpPr>
          <p:cNvPr id="13" name="Straight Arrow Connector 12"/>
          <p:cNvCxnSpPr>
            <a:stCxn id="8" idx="2"/>
            <a:endCxn id="6" idx="0"/>
          </p:cNvCxnSpPr>
          <p:nvPr/>
        </p:nvCxnSpPr>
        <p:spPr bwMode="auto">
          <a:xfrm>
            <a:off x="4572000" y="2182743"/>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5" name="Straight Arrow Connector 14"/>
          <p:cNvCxnSpPr>
            <a:stCxn id="12" idx="2"/>
            <a:endCxn id="10" idx="0"/>
          </p:cNvCxnSpPr>
          <p:nvPr/>
        </p:nvCxnSpPr>
        <p:spPr bwMode="auto">
          <a:xfrm>
            <a:off x="4572000" y="4724400"/>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9"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a:t>
            </a:r>
            <a:endParaRPr lang="en-US" sz="3600" b="0" kern="0" dirty="0">
              <a:solidFill>
                <a:srgbClr val="000000"/>
              </a:solidFill>
              <a:latin typeface="Gill Sans"/>
              <a:cs typeface="Gill Sans"/>
            </a:endParaRPr>
          </a:p>
        </p:txBody>
      </p:sp>
      <p:sp>
        <p:nvSpPr>
          <p:cNvPr id="11" name="TextBox 10"/>
          <p:cNvSpPr txBox="1"/>
          <p:nvPr/>
        </p:nvSpPr>
        <p:spPr>
          <a:xfrm>
            <a:off x="0" y="632460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(note we’re abstracting the “data-parallel” part)</a:t>
            </a:r>
            <a:endParaRPr lang="en-US" sz="2400" b="0" dirty="0">
              <a:solidFill>
                <a:schemeClr val="bg1"/>
              </a:solidFill>
              <a:latin typeface="Gill Sans"/>
              <a:cs typeface="Gill Sans"/>
            </a:endParaRPr>
          </a:p>
        </p:txBody>
      </p:sp>
    </p:spTree>
    <p:extLst>
      <p:ext uri="{BB962C8B-B14F-4D97-AF65-F5344CB8AC3E}">
        <p14:creationId xmlns:p14="http://schemas.microsoft.com/office/powerpoint/2010/main" val="81528582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1219200" y="1676400"/>
            <a:ext cx="1143000" cy="3581400"/>
            <a:chOff x="1219200" y="1676400"/>
            <a:chExt cx="1143000" cy="3581400"/>
          </a:xfrm>
        </p:grpSpPr>
        <p:sp>
          <p:nvSpPr>
            <p:cNvPr id="2" name="Rectangle 1"/>
            <p:cNvSpPr>
              <a:spLocks noChangeArrowheads="1"/>
            </p:cNvSpPr>
            <p:nvPr/>
          </p:nvSpPr>
          <p:spPr bwMode="auto">
            <a:xfrm>
              <a:off x="12192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3" name="Rectangle 2"/>
            <p:cNvSpPr>
              <a:spLocks noChangeArrowheads="1"/>
            </p:cNvSpPr>
            <p:nvPr/>
          </p:nvSpPr>
          <p:spPr bwMode="auto">
            <a:xfrm>
              <a:off x="12192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4" name="Can 3"/>
            <p:cNvSpPr/>
            <p:nvPr/>
          </p:nvSpPr>
          <p:spPr bwMode="auto">
            <a:xfrm>
              <a:off x="12192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sp>
          <p:nvSpPr>
            <p:cNvPr id="5" name="Can 4"/>
            <p:cNvSpPr/>
            <p:nvPr/>
          </p:nvSpPr>
          <p:spPr bwMode="auto">
            <a:xfrm>
              <a:off x="12192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6" name="Straight Arrow Connector 5"/>
            <p:cNvCxnSpPr>
              <a:stCxn id="4" idx="3"/>
              <a:endCxn id="3" idx="0"/>
            </p:cNvCxnSpPr>
            <p:nvPr/>
          </p:nvCxnSpPr>
          <p:spPr bwMode="auto">
            <a:xfrm>
              <a:off x="17907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 name="Straight Arrow Connector 8"/>
            <p:cNvCxnSpPr>
              <a:stCxn id="2" idx="2"/>
              <a:endCxn id="5" idx="1"/>
            </p:cNvCxnSpPr>
            <p:nvPr/>
          </p:nvCxnSpPr>
          <p:spPr bwMode="auto">
            <a:xfrm>
              <a:off x="17907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8" name="Group 7"/>
          <p:cNvGrpSpPr/>
          <p:nvPr/>
        </p:nvGrpSpPr>
        <p:grpSpPr>
          <a:xfrm>
            <a:off x="1790700" y="2819400"/>
            <a:ext cx="2400300" cy="2438400"/>
            <a:chOff x="1790700" y="2819400"/>
            <a:chExt cx="2400300" cy="2438400"/>
          </a:xfrm>
        </p:grpSpPr>
        <p:sp>
          <p:nvSpPr>
            <p:cNvPr id="13" name="Rectangle 12"/>
            <p:cNvSpPr>
              <a:spLocks noChangeArrowheads="1"/>
            </p:cNvSpPr>
            <p:nvPr/>
          </p:nvSpPr>
          <p:spPr bwMode="auto">
            <a:xfrm>
              <a:off x="30480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14" name="Rectangle 13"/>
            <p:cNvSpPr>
              <a:spLocks noChangeArrowheads="1"/>
            </p:cNvSpPr>
            <p:nvPr/>
          </p:nvSpPr>
          <p:spPr bwMode="auto">
            <a:xfrm>
              <a:off x="3048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16" name="Can 15"/>
            <p:cNvSpPr/>
            <p:nvPr/>
          </p:nvSpPr>
          <p:spPr bwMode="auto">
            <a:xfrm>
              <a:off x="3048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18" name="Straight Arrow Connector 17"/>
            <p:cNvCxnSpPr>
              <a:stCxn id="13" idx="2"/>
              <a:endCxn id="16" idx="1"/>
            </p:cNvCxnSpPr>
            <p:nvPr/>
          </p:nvCxnSpPr>
          <p:spPr bwMode="auto">
            <a:xfrm>
              <a:off x="36195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Elbow Connector 19"/>
            <p:cNvCxnSpPr>
              <a:stCxn id="5" idx="3"/>
              <a:endCxn id="14" idx="0"/>
            </p:cNvCxnSpPr>
            <p:nvPr/>
          </p:nvCxnSpPr>
          <p:spPr bwMode="auto">
            <a:xfrm rot="5400000" flipH="1" flipV="1">
              <a:off x="14859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10" name="Group 9"/>
          <p:cNvGrpSpPr/>
          <p:nvPr/>
        </p:nvGrpSpPr>
        <p:grpSpPr>
          <a:xfrm>
            <a:off x="3619500" y="2819400"/>
            <a:ext cx="2400300" cy="2438400"/>
            <a:chOff x="3619500" y="2819400"/>
            <a:chExt cx="2400300" cy="2438400"/>
          </a:xfrm>
        </p:grpSpPr>
        <p:sp>
          <p:nvSpPr>
            <p:cNvPr id="22" name="Rectangle 21"/>
            <p:cNvSpPr>
              <a:spLocks noChangeArrowheads="1"/>
            </p:cNvSpPr>
            <p:nvPr/>
          </p:nvSpPr>
          <p:spPr bwMode="auto">
            <a:xfrm>
              <a:off x="48768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23" name="Rectangle 22"/>
            <p:cNvSpPr>
              <a:spLocks noChangeArrowheads="1"/>
            </p:cNvSpPr>
            <p:nvPr/>
          </p:nvSpPr>
          <p:spPr bwMode="auto">
            <a:xfrm>
              <a:off x="48768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4" name="Can 23"/>
            <p:cNvSpPr/>
            <p:nvPr/>
          </p:nvSpPr>
          <p:spPr bwMode="auto">
            <a:xfrm>
              <a:off x="48768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5" name="Straight Arrow Connector 24"/>
            <p:cNvCxnSpPr>
              <a:stCxn id="22" idx="2"/>
              <a:endCxn id="24" idx="1"/>
            </p:cNvCxnSpPr>
            <p:nvPr/>
          </p:nvCxnSpPr>
          <p:spPr bwMode="auto">
            <a:xfrm>
              <a:off x="54483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6" name="Elbow Connector 25"/>
            <p:cNvCxnSpPr>
              <a:stCxn id="16" idx="3"/>
              <a:endCxn id="23" idx="0"/>
            </p:cNvCxnSpPr>
            <p:nvPr/>
          </p:nvCxnSpPr>
          <p:spPr bwMode="auto">
            <a:xfrm rot="5400000" flipH="1" flipV="1">
              <a:off x="33147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11" name="Group 10"/>
          <p:cNvGrpSpPr/>
          <p:nvPr/>
        </p:nvGrpSpPr>
        <p:grpSpPr>
          <a:xfrm>
            <a:off x="5448300" y="2819400"/>
            <a:ext cx="2400300" cy="2438400"/>
            <a:chOff x="5448300" y="2819400"/>
            <a:chExt cx="2400300" cy="2438400"/>
          </a:xfrm>
        </p:grpSpPr>
        <p:sp>
          <p:nvSpPr>
            <p:cNvPr id="29" name="Rectangle 28"/>
            <p:cNvSpPr>
              <a:spLocks noChangeArrowheads="1"/>
            </p:cNvSpPr>
            <p:nvPr/>
          </p:nvSpPr>
          <p:spPr bwMode="auto">
            <a:xfrm>
              <a:off x="67056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30" name="Rectangle 29"/>
            <p:cNvSpPr>
              <a:spLocks noChangeArrowheads="1"/>
            </p:cNvSpPr>
            <p:nvPr/>
          </p:nvSpPr>
          <p:spPr bwMode="auto">
            <a:xfrm>
              <a:off x="67056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31" name="Can 30"/>
            <p:cNvSpPr/>
            <p:nvPr/>
          </p:nvSpPr>
          <p:spPr bwMode="auto">
            <a:xfrm>
              <a:off x="67056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32" name="Straight Arrow Connector 31"/>
            <p:cNvCxnSpPr>
              <a:stCxn id="29" idx="2"/>
              <a:endCxn id="31" idx="1"/>
            </p:cNvCxnSpPr>
            <p:nvPr/>
          </p:nvCxnSpPr>
          <p:spPr bwMode="auto">
            <a:xfrm>
              <a:off x="72771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33" name="Elbow Connector 32"/>
            <p:cNvCxnSpPr>
              <a:stCxn id="24" idx="3"/>
              <a:endCxn id="30" idx="0"/>
            </p:cNvCxnSpPr>
            <p:nvPr/>
          </p:nvCxnSpPr>
          <p:spPr bwMode="auto">
            <a:xfrm rot="5400000" flipH="1" flipV="1">
              <a:off x="51435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7" name="TextBox 26"/>
          <p:cNvSpPr txBox="1"/>
          <p:nvPr/>
        </p:nvSpPr>
        <p:spPr>
          <a:xfrm>
            <a:off x="0" y="5953780"/>
            <a:ext cx="9144000" cy="523220"/>
          </a:xfrm>
          <a:prstGeom prst="rect">
            <a:avLst/>
          </a:prstGeom>
          <a:noFill/>
        </p:spPr>
        <p:txBody>
          <a:bodyPr wrap="square" rtlCol="0">
            <a:spAutoFit/>
          </a:bodyPr>
          <a:lstStyle/>
          <a:p>
            <a:pPr lvl="0" algn="ctr">
              <a:defRPr/>
            </a:pPr>
            <a:r>
              <a:rPr lang="en-US" sz="2800" b="0" kern="0" dirty="0" smtClean="0">
                <a:solidFill>
                  <a:srgbClr val="FF0000"/>
                </a:solidFill>
                <a:latin typeface="Gill Sans"/>
                <a:cs typeface="Gill Sans"/>
              </a:rPr>
              <a:t>What’s wrong?</a:t>
            </a:r>
            <a:endParaRPr lang="en-US" sz="2800" b="0" kern="0" dirty="0">
              <a:solidFill>
                <a:srgbClr val="FF0000"/>
              </a:solidFill>
              <a:latin typeface="Gill Sans"/>
              <a:cs typeface="Gill Sans"/>
            </a:endParaRPr>
          </a:p>
        </p:txBody>
      </p:sp>
      <p:sp>
        <p:nvSpPr>
          <p:cNvPr id="3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 Workflows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174344785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1219200" y="1676400"/>
            <a:ext cx="2971800" cy="3581400"/>
            <a:chOff x="1219200" y="1676400"/>
            <a:chExt cx="2971800" cy="3581400"/>
          </a:xfrm>
        </p:grpSpPr>
        <p:sp>
          <p:nvSpPr>
            <p:cNvPr id="3" name="Rectangle 2"/>
            <p:cNvSpPr>
              <a:spLocks noChangeArrowheads="1"/>
            </p:cNvSpPr>
            <p:nvPr/>
          </p:nvSpPr>
          <p:spPr bwMode="auto">
            <a:xfrm>
              <a:off x="12192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4" name="Can 3"/>
            <p:cNvSpPr/>
            <p:nvPr/>
          </p:nvSpPr>
          <p:spPr bwMode="auto">
            <a:xfrm>
              <a:off x="12192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sp>
          <p:nvSpPr>
            <p:cNvPr id="5" name="Can 4"/>
            <p:cNvSpPr/>
            <p:nvPr/>
          </p:nvSpPr>
          <p:spPr bwMode="auto">
            <a:xfrm>
              <a:off x="12192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6" name="Straight Arrow Connector 5"/>
            <p:cNvCxnSpPr>
              <a:stCxn id="4" idx="3"/>
              <a:endCxn id="3" idx="0"/>
            </p:cNvCxnSpPr>
            <p:nvPr/>
          </p:nvCxnSpPr>
          <p:spPr bwMode="auto">
            <a:xfrm>
              <a:off x="17907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 name="Straight Arrow Connector 8"/>
            <p:cNvCxnSpPr>
              <a:stCxn id="3" idx="2"/>
              <a:endCxn id="5" idx="1"/>
            </p:cNvCxnSpPr>
            <p:nvPr/>
          </p:nvCxnSpPr>
          <p:spPr bwMode="auto">
            <a:xfrm>
              <a:off x="1790700" y="3429000"/>
              <a:ext cx="0" cy="10668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4" name="Rectangle 13"/>
            <p:cNvSpPr>
              <a:spLocks noChangeArrowheads="1"/>
            </p:cNvSpPr>
            <p:nvPr/>
          </p:nvSpPr>
          <p:spPr bwMode="auto">
            <a:xfrm>
              <a:off x="3048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16" name="Can 15"/>
            <p:cNvSpPr/>
            <p:nvPr/>
          </p:nvSpPr>
          <p:spPr bwMode="auto">
            <a:xfrm>
              <a:off x="3048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18" name="Straight Arrow Connector 17"/>
            <p:cNvCxnSpPr>
              <a:stCxn id="14" idx="2"/>
              <a:endCxn id="16" idx="1"/>
            </p:cNvCxnSpPr>
            <p:nvPr/>
          </p:nvCxnSpPr>
          <p:spPr bwMode="auto">
            <a:xfrm>
              <a:off x="3619500" y="3429000"/>
              <a:ext cx="0" cy="10668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Elbow Connector 19"/>
            <p:cNvCxnSpPr>
              <a:stCxn id="5" idx="3"/>
              <a:endCxn id="14" idx="0"/>
            </p:cNvCxnSpPr>
            <p:nvPr/>
          </p:nvCxnSpPr>
          <p:spPr bwMode="auto">
            <a:xfrm rot="5400000" flipH="1" flipV="1">
              <a:off x="14859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11" name="Group 10"/>
          <p:cNvGrpSpPr/>
          <p:nvPr/>
        </p:nvGrpSpPr>
        <p:grpSpPr>
          <a:xfrm>
            <a:off x="6096000" y="1676400"/>
            <a:ext cx="1143000" cy="3581400"/>
            <a:chOff x="6096000" y="1676400"/>
            <a:chExt cx="1143000" cy="3581400"/>
          </a:xfrm>
        </p:grpSpPr>
        <p:sp>
          <p:nvSpPr>
            <p:cNvPr id="23" name="Rectangle 22"/>
            <p:cNvSpPr>
              <a:spLocks noChangeArrowheads="1"/>
            </p:cNvSpPr>
            <p:nvPr/>
          </p:nvSpPr>
          <p:spPr bwMode="auto">
            <a:xfrm>
              <a:off x="6096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4" name="Can 23"/>
            <p:cNvSpPr/>
            <p:nvPr/>
          </p:nvSpPr>
          <p:spPr bwMode="auto">
            <a:xfrm>
              <a:off x="6096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5" name="Straight Arrow Connector 24"/>
            <p:cNvCxnSpPr>
              <a:endCxn id="24" idx="1"/>
            </p:cNvCxnSpPr>
            <p:nvPr/>
          </p:nvCxnSpPr>
          <p:spPr bwMode="auto">
            <a:xfrm>
              <a:off x="66675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0" name="Rectangle 29"/>
            <p:cNvSpPr>
              <a:spLocks noChangeArrowheads="1"/>
            </p:cNvSpPr>
            <p:nvPr/>
          </p:nvSpPr>
          <p:spPr bwMode="auto">
            <a:xfrm>
              <a:off x="6096000" y="3581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2" name="Can 21"/>
            <p:cNvSpPr/>
            <p:nvPr/>
          </p:nvSpPr>
          <p:spPr bwMode="auto">
            <a:xfrm>
              <a:off x="60960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8" name="Straight Arrow Connector 27"/>
            <p:cNvCxnSpPr>
              <a:stCxn id="22" idx="3"/>
            </p:cNvCxnSpPr>
            <p:nvPr/>
          </p:nvCxnSpPr>
          <p:spPr bwMode="auto">
            <a:xfrm>
              <a:off x="66675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34" name="TextBox 33"/>
          <p:cNvSpPr txBox="1"/>
          <p:nvPr/>
        </p:nvSpPr>
        <p:spPr>
          <a:xfrm>
            <a:off x="2133600" y="4983540"/>
            <a:ext cx="1226417" cy="1569660"/>
          </a:xfrm>
          <a:prstGeom prst="rect">
            <a:avLst/>
          </a:prstGeom>
          <a:noFill/>
        </p:spPr>
        <p:txBody>
          <a:bodyPr wrap="none" rtlCol="0">
            <a:spAutoFit/>
          </a:bodyPr>
          <a:lstStyle/>
          <a:p>
            <a:r>
              <a:rPr lang="en-US" sz="9600" dirty="0" smtClean="0">
                <a:solidFill>
                  <a:srgbClr val="008000"/>
                </a:solidFill>
                <a:latin typeface="Zapf Dingbats"/>
                <a:ea typeface="Zapf Dingbats"/>
                <a:cs typeface="Zapf Dingbats"/>
                <a:sym typeface="Zapf Dingbats"/>
              </a:rPr>
              <a:t>✔</a:t>
            </a:r>
            <a:endParaRPr lang="en-US" sz="9600" dirty="0">
              <a:solidFill>
                <a:srgbClr val="008000"/>
              </a:solidFill>
              <a:latin typeface="Gill Sans"/>
              <a:cs typeface="Gill Sans"/>
            </a:endParaRPr>
          </a:p>
        </p:txBody>
      </p:sp>
      <p:sp>
        <p:nvSpPr>
          <p:cNvPr id="35" name="TextBox 34"/>
          <p:cNvSpPr txBox="1"/>
          <p:nvPr/>
        </p:nvSpPr>
        <p:spPr>
          <a:xfrm>
            <a:off x="6248400" y="4953000"/>
            <a:ext cx="902811" cy="1569660"/>
          </a:xfrm>
          <a:prstGeom prst="rect">
            <a:avLst/>
          </a:prstGeom>
          <a:noFill/>
        </p:spPr>
        <p:txBody>
          <a:bodyPr wrap="none" rtlCol="0">
            <a:spAutoFit/>
          </a:bodyPr>
          <a:lstStyle/>
          <a:p>
            <a:r>
              <a:rPr lang="en-US" sz="9600" dirty="0" smtClean="0">
                <a:solidFill>
                  <a:srgbClr val="FF0000"/>
                </a:solidFill>
                <a:latin typeface="Zapf Dingbats"/>
                <a:ea typeface="Zapf Dingbats"/>
                <a:cs typeface="Zapf Dingbats"/>
                <a:sym typeface="Zapf Dingbats"/>
              </a:rPr>
              <a:t>✗</a:t>
            </a:r>
            <a:endParaRPr lang="en-US" sz="9600" dirty="0">
              <a:solidFill>
                <a:srgbClr val="FF0000"/>
              </a:solidFill>
              <a:latin typeface="Gill Sans"/>
              <a:cs typeface="Gill Sans"/>
            </a:endParaRPr>
          </a:p>
        </p:txBody>
      </p:sp>
      <p:sp>
        <p:nvSpPr>
          <p:cNvPr id="2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Want MM?</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264137819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1219200" y="1676400"/>
            <a:ext cx="2971800" cy="3581400"/>
            <a:chOff x="1219200" y="1676400"/>
            <a:chExt cx="2971800" cy="3581400"/>
          </a:xfrm>
        </p:grpSpPr>
        <p:sp>
          <p:nvSpPr>
            <p:cNvPr id="2" name="Rectangle 1"/>
            <p:cNvSpPr>
              <a:spLocks noChangeArrowheads="1"/>
            </p:cNvSpPr>
            <p:nvPr/>
          </p:nvSpPr>
          <p:spPr bwMode="auto">
            <a:xfrm>
              <a:off x="12192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3" name="Rectangle 2"/>
            <p:cNvSpPr>
              <a:spLocks noChangeArrowheads="1"/>
            </p:cNvSpPr>
            <p:nvPr/>
          </p:nvSpPr>
          <p:spPr bwMode="auto">
            <a:xfrm>
              <a:off x="12192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4" name="Can 3"/>
            <p:cNvSpPr/>
            <p:nvPr/>
          </p:nvSpPr>
          <p:spPr bwMode="auto">
            <a:xfrm>
              <a:off x="12192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sp>
          <p:nvSpPr>
            <p:cNvPr id="5" name="Can 4"/>
            <p:cNvSpPr/>
            <p:nvPr/>
          </p:nvSpPr>
          <p:spPr bwMode="auto">
            <a:xfrm>
              <a:off x="12192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6" name="Straight Arrow Connector 5"/>
            <p:cNvCxnSpPr>
              <a:stCxn id="4" idx="3"/>
              <a:endCxn id="3" idx="0"/>
            </p:cNvCxnSpPr>
            <p:nvPr/>
          </p:nvCxnSpPr>
          <p:spPr bwMode="auto">
            <a:xfrm>
              <a:off x="17907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 name="Straight Arrow Connector 8"/>
            <p:cNvCxnSpPr>
              <a:stCxn id="2" idx="2"/>
              <a:endCxn id="5" idx="1"/>
            </p:cNvCxnSpPr>
            <p:nvPr/>
          </p:nvCxnSpPr>
          <p:spPr bwMode="auto">
            <a:xfrm>
              <a:off x="17907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3" name="Rectangle 12"/>
            <p:cNvSpPr>
              <a:spLocks noChangeArrowheads="1"/>
            </p:cNvSpPr>
            <p:nvPr/>
          </p:nvSpPr>
          <p:spPr bwMode="auto">
            <a:xfrm>
              <a:off x="30480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14" name="Rectangle 13"/>
            <p:cNvSpPr>
              <a:spLocks noChangeArrowheads="1"/>
            </p:cNvSpPr>
            <p:nvPr/>
          </p:nvSpPr>
          <p:spPr bwMode="auto">
            <a:xfrm>
              <a:off x="3048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16" name="Can 15"/>
            <p:cNvSpPr/>
            <p:nvPr/>
          </p:nvSpPr>
          <p:spPr bwMode="auto">
            <a:xfrm>
              <a:off x="3048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18" name="Straight Arrow Connector 17"/>
            <p:cNvCxnSpPr>
              <a:stCxn id="13" idx="2"/>
              <a:endCxn id="16" idx="1"/>
            </p:cNvCxnSpPr>
            <p:nvPr/>
          </p:nvCxnSpPr>
          <p:spPr bwMode="auto">
            <a:xfrm>
              <a:off x="36195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Elbow Connector 19"/>
            <p:cNvCxnSpPr>
              <a:stCxn id="5" idx="3"/>
              <a:endCxn id="14" idx="0"/>
            </p:cNvCxnSpPr>
            <p:nvPr/>
          </p:nvCxnSpPr>
          <p:spPr bwMode="auto">
            <a:xfrm rot="5400000" flipH="1" flipV="1">
              <a:off x="14859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11" name="Group 10"/>
          <p:cNvGrpSpPr/>
          <p:nvPr/>
        </p:nvGrpSpPr>
        <p:grpSpPr>
          <a:xfrm>
            <a:off x="4876800" y="1676400"/>
            <a:ext cx="2971800" cy="3581400"/>
            <a:chOff x="4876800" y="1676400"/>
            <a:chExt cx="2971800" cy="3581400"/>
          </a:xfrm>
        </p:grpSpPr>
        <p:sp>
          <p:nvSpPr>
            <p:cNvPr id="15" name="Rectangle 14"/>
            <p:cNvSpPr>
              <a:spLocks noChangeArrowheads="1"/>
            </p:cNvSpPr>
            <p:nvPr/>
          </p:nvSpPr>
          <p:spPr bwMode="auto">
            <a:xfrm>
              <a:off x="48768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17" name="Rectangle 16"/>
            <p:cNvSpPr>
              <a:spLocks noChangeArrowheads="1"/>
            </p:cNvSpPr>
            <p:nvPr/>
          </p:nvSpPr>
          <p:spPr bwMode="auto">
            <a:xfrm>
              <a:off x="48768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2" name="Rectangle 21"/>
            <p:cNvSpPr>
              <a:spLocks noChangeArrowheads="1"/>
            </p:cNvSpPr>
            <p:nvPr/>
          </p:nvSpPr>
          <p:spPr bwMode="auto">
            <a:xfrm>
              <a:off x="67056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24" name="Can 23"/>
            <p:cNvSpPr/>
            <p:nvPr/>
          </p:nvSpPr>
          <p:spPr bwMode="auto">
            <a:xfrm>
              <a:off x="67056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5" name="Straight Arrow Connector 24"/>
            <p:cNvCxnSpPr>
              <a:stCxn id="22" idx="2"/>
              <a:endCxn id="24" idx="1"/>
            </p:cNvCxnSpPr>
            <p:nvPr/>
          </p:nvCxnSpPr>
          <p:spPr bwMode="auto">
            <a:xfrm>
              <a:off x="72771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6" name="Elbow Connector 25"/>
            <p:cNvCxnSpPr>
              <a:stCxn id="15" idx="2"/>
              <a:endCxn id="22" idx="0"/>
            </p:cNvCxnSpPr>
            <p:nvPr/>
          </p:nvCxnSpPr>
          <p:spPr bwMode="auto">
            <a:xfrm rot="5400000" flipH="1" flipV="1">
              <a:off x="6057900" y="2895600"/>
              <a:ext cx="609600" cy="1828800"/>
            </a:xfrm>
            <a:prstGeom prst="bentConnector5">
              <a:avLst>
                <a:gd name="adj1" fmla="val -37500"/>
                <a:gd name="adj2" fmla="val 50000"/>
                <a:gd name="adj3" fmla="val 137500"/>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27" name="Can 26"/>
            <p:cNvSpPr/>
            <p:nvPr/>
          </p:nvSpPr>
          <p:spPr bwMode="auto">
            <a:xfrm>
              <a:off x="48768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8" name="Straight Arrow Connector 27"/>
            <p:cNvCxnSpPr>
              <a:stCxn id="27" idx="3"/>
            </p:cNvCxnSpPr>
            <p:nvPr/>
          </p:nvCxnSpPr>
          <p:spPr bwMode="auto">
            <a:xfrm>
              <a:off x="54483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9" name="TextBox 28"/>
          <p:cNvSpPr txBox="1"/>
          <p:nvPr/>
        </p:nvSpPr>
        <p:spPr>
          <a:xfrm>
            <a:off x="2133600" y="4983540"/>
            <a:ext cx="1226417" cy="1569660"/>
          </a:xfrm>
          <a:prstGeom prst="rect">
            <a:avLst/>
          </a:prstGeom>
          <a:noFill/>
        </p:spPr>
        <p:txBody>
          <a:bodyPr wrap="none" rtlCol="0">
            <a:spAutoFit/>
          </a:bodyPr>
          <a:lstStyle/>
          <a:p>
            <a:r>
              <a:rPr lang="en-US" sz="9600" dirty="0" smtClean="0">
                <a:solidFill>
                  <a:srgbClr val="008000"/>
                </a:solidFill>
                <a:latin typeface="Zapf Dingbats"/>
                <a:ea typeface="Zapf Dingbats"/>
                <a:cs typeface="Zapf Dingbats"/>
                <a:sym typeface="Zapf Dingbats"/>
              </a:rPr>
              <a:t>✔</a:t>
            </a:r>
            <a:endParaRPr lang="en-US" sz="9600" dirty="0">
              <a:solidFill>
                <a:srgbClr val="008000"/>
              </a:solidFill>
              <a:latin typeface="Gill Sans"/>
              <a:cs typeface="Gill Sans"/>
            </a:endParaRPr>
          </a:p>
        </p:txBody>
      </p:sp>
      <p:sp>
        <p:nvSpPr>
          <p:cNvPr id="30" name="TextBox 29"/>
          <p:cNvSpPr txBox="1"/>
          <p:nvPr/>
        </p:nvSpPr>
        <p:spPr>
          <a:xfrm>
            <a:off x="6248400" y="4953000"/>
            <a:ext cx="902811" cy="1569660"/>
          </a:xfrm>
          <a:prstGeom prst="rect">
            <a:avLst/>
          </a:prstGeom>
          <a:noFill/>
        </p:spPr>
        <p:txBody>
          <a:bodyPr wrap="none" rtlCol="0">
            <a:spAutoFit/>
          </a:bodyPr>
          <a:lstStyle/>
          <a:p>
            <a:r>
              <a:rPr lang="en-US" sz="9600" dirty="0" smtClean="0">
                <a:solidFill>
                  <a:srgbClr val="FF0000"/>
                </a:solidFill>
                <a:latin typeface="Zapf Dingbats"/>
                <a:ea typeface="Zapf Dingbats"/>
                <a:cs typeface="Zapf Dingbats"/>
                <a:sym typeface="Zapf Dingbats"/>
              </a:rPr>
              <a:t>✗</a:t>
            </a:r>
            <a:endParaRPr lang="en-US" sz="9600" dirty="0">
              <a:solidFill>
                <a:srgbClr val="FF0000"/>
              </a:solidFill>
              <a:latin typeface="Gill Sans"/>
              <a:cs typeface="Gill Sans"/>
            </a:endParaRPr>
          </a:p>
        </p:txBody>
      </p:sp>
      <p:sp>
        <p:nvSpPr>
          <p:cNvPr id="31"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Want MRR?</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12769769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RY_01.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72" y="0"/>
            <a:ext cx="10289572" cy="6858000"/>
          </a:xfrm>
          <a:prstGeom prst="rect">
            <a:avLst/>
          </a:prstGeom>
        </p:spPr>
      </p:pic>
      <p:sp>
        <p:nvSpPr>
          <p:cNvPr id="3"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sp>
        <p:nvSpPr>
          <p:cNvPr id="4" name="Text Box 4"/>
          <p:cNvSpPr txBox="1">
            <a:spLocks noChangeArrowheads="1"/>
          </p:cNvSpPr>
          <p:nvPr/>
        </p:nvSpPr>
        <p:spPr bwMode="auto">
          <a:xfrm>
            <a:off x="0" y="1625024"/>
            <a:ext cx="91440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The datacenter </a:t>
            </a:r>
            <a:r>
              <a:rPr lang="en-US" sz="3200" b="0" i="1" dirty="0" smtClean="0">
                <a:solidFill>
                  <a:srgbClr val="FFFFFF"/>
                </a:solidFill>
                <a:latin typeface="Gill Sans"/>
                <a:cs typeface="Gill Sans"/>
              </a:rPr>
              <a:t>is</a:t>
            </a:r>
            <a:r>
              <a:rPr lang="en-US" sz="3200" b="0" dirty="0" smtClean="0">
                <a:solidFill>
                  <a:srgbClr val="FFFFFF"/>
                </a:solidFill>
                <a:latin typeface="Gill Sans"/>
                <a:cs typeface="Gill Sans"/>
              </a:rPr>
              <a:t> the computer!</a:t>
            </a:r>
            <a:endParaRPr lang="en-US" sz="3200" b="0" dirty="0">
              <a:solidFill>
                <a:srgbClr val="FFFFFF"/>
              </a:solidFill>
              <a:latin typeface="Gill Sans"/>
              <a:cs typeface="Gill Sans"/>
            </a:endParaRPr>
          </a:p>
        </p:txBody>
      </p:sp>
      <p:sp>
        <p:nvSpPr>
          <p:cNvPr id="7" name="Text Box 4"/>
          <p:cNvSpPr txBox="1">
            <a:spLocks noChangeArrowheads="1"/>
          </p:cNvSpPr>
          <p:nvPr/>
        </p:nvSpPr>
        <p:spPr bwMode="auto">
          <a:xfrm>
            <a:off x="1752600" y="2209800"/>
            <a:ext cx="55626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Let’s enrich the instruction set!</a:t>
            </a:r>
            <a:endParaRPr lang="en-US" sz="3200" b="0" dirty="0">
              <a:solidFill>
                <a:srgbClr val="FFFFFF"/>
              </a:solidFill>
              <a:latin typeface="Gill Sans"/>
              <a:cs typeface="Gill Sans"/>
            </a:endParaRPr>
          </a:p>
        </p:txBody>
      </p:sp>
    </p:spTree>
    <p:extLst>
      <p:ext uri="{BB962C8B-B14F-4D97-AF65-F5344CB8AC3E}">
        <p14:creationId xmlns:p14="http://schemas.microsoft.com/office/powerpoint/2010/main" val="289844786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ryad-config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4394" y="1600200"/>
            <a:ext cx="8671006" cy="4648200"/>
          </a:xfrm>
          <a:prstGeom prst="rect">
            <a:avLst/>
          </a:prstGeom>
        </p:spPr>
      </p:pic>
      <p:sp>
        <p:nvSpPr>
          <p:cNvPr id="5" name="TextBox 4"/>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Dryad: Graph Operators</a:t>
            </a:r>
          </a:p>
        </p:txBody>
      </p:sp>
    </p:spTree>
    <p:extLst>
      <p:ext uri="{BB962C8B-B14F-4D97-AF65-F5344CB8AC3E}">
        <p14:creationId xmlns:p14="http://schemas.microsoft.com/office/powerpoint/2010/main" val="4210380660"/>
      </p:ext>
    </p:extLst>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ryad-arch.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1335489"/>
            <a:ext cx="7162800" cy="3998511"/>
          </a:xfrm>
          <a:prstGeom prst="rect">
            <a:avLst/>
          </a:prstGeom>
        </p:spPr>
      </p:pic>
      <p:sp>
        <p:nvSpPr>
          <p:cNvPr id="6" name="TextBox 5"/>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5" name="TextBox 4"/>
          <p:cNvSpPr txBox="1"/>
          <p:nvPr/>
        </p:nvSpPr>
        <p:spPr>
          <a:xfrm>
            <a:off x="304800" y="5410200"/>
            <a:ext cx="8534400" cy="1077218"/>
          </a:xfrm>
          <a:prstGeom prst="rect">
            <a:avLst/>
          </a:prstGeom>
          <a:noFill/>
        </p:spPr>
        <p:txBody>
          <a:bodyPr wrap="square" rtlCol="0">
            <a:spAutoFit/>
          </a:bodyPr>
          <a:lstStyle/>
          <a:p>
            <a:r>
              <a:rPr lang="en-US" b="0" dirty="0" smtClean="0">
                <a:solidFill>
                  <a:srgbClr val="000000"/>
                </a:solidFill>
                <a:latin typeface="Gill Sans"/>
                <a:cs typeface="Gill Sans"/>
              </a:rPr>
              <a:t>The </a:t>
            </a:r>
            <a:r>
              <a:rPr lang="en-US" b="0" dirty="0">
                <a:solidFill>
                  <a:srgbClr val="000000"/>
                </a:solidFill>
                <a:latin typeface="Gill Sans"/>
                <a:cs typeface="Gill Sans"/>
              </a:rPr>
              <a:t>Dryad system organization. The job manager (JM</a:t>
            </a:r>
            <a:r>
              <a:rPr lang="en-US" b="0" dirty="0" smtClean="0">
                <a:solidFill>
                  <a:srgbClr val="000000"/>
                </a:solidFill>
                <a:latin typeface="Gill Sans"/>
                <a:cs typeface="Gill Sans"/>
              </a:rPr>
              <a:t>) consults </a:t>
            </a:r>
            <a:r>
              <a:rPr lang="en-US" b="0" dirty="0">
                <a:solidFill>
                  <a:srgbClr val="000000"/>
                </a:solidFill>
                <a:latin typeface="Gill Sans"/>
                <a:cs typeface="Gill Sans"/>
              </a:rPr>
              <a:t>the name server (NS) to discover the list of available </a:t>
            </a:r>
            <a:r>
              <a:rPr lang="en-US" b="0" dirty="0" smtClean="0">
                <a:solidFill>
                  <a:srgbClr val="000000"/>
                </a:solidFill>
                <a:latin typeface="Gill Sans"/>
                <a:cs typeface="Gill Sans"/>
              </a:rPr>
              <a:t>computers. It </a:t>
            </a:r>
            <a:r>
              <a:rPr lang="en-US" b="0" dirty="0">
                <a:solidFill>
                  <a:srgbClr val="000000"/>
                </a:solidFill>
                <a:latin typeface="Gill Sans"/>
                <a:cs typeface="Gill Sans"/>
              </a:rPr>
              <a:t>maintains the job graph and schedules running vertices (V</a:t>
            </a:r>
            <a:r>
              <a:rPr lang="en-US" b="0" dirty="0" smtClean="0">
                <a:solidFill>
                  <a:srgbClr val="000000"/>
                </a:solidFill>
                <a:latin typeface="Gill Sans"/>
                <a:cs typeface="Gill Sans"/>
              </a:rPr>
              <a:t>) as </a:t>
            </a:r>
            <a:r>
              <a:rPr lang="en-US" b="0" dirty="0">
                <a:solidFill>
                  <a:srgbClr val="000000"/>
                </a:solidFill>
                <a:latin typeface="Gill Sans"/>
                <a:cs typeface="Gill Sans"/>
              </a:rPr>
              <a:t>computers become available using the daemon (D) as a </a:t>
            </a:r>
            <a:r>
              <a:rPr lang="en-US" b="0" dirty="0" smtClean="0">
                <a:solidFill>
                  <a:srgbClr val="000000"/>
                </a:solidFill>
                <a:latin typeface="Gill Sans"/>
                <a:cs typeface="Gill Sans"/>
              </a:rPr>
              <a:t>proxy. Vertices </a:t>
            </a:r>
            <a:r>
              <a:rPr lang="en-US" b="0" dirty="0">
                <a:solidFill>
                  <a:srgbClr val="000000"/>
                </a:solidFill>
                <a:latin typeface="Gill Sans"/>
                <a:cs typeface="Gill Sans"/>
              </a:rPr>
              <a:t>exchange data through files, TCP pipes, or shared-</a:t>
            </a:r>
            <a:r>
              <a:rPr lang="en-US" b="0" dirty="0" smtClean="0">
                <a:solidFill>
                  <a:srgbClr val="000000"/>
                </a:solidFill>
                <a:latin typeface="Gill Sans"/>
                <a:cs typeface="Gill Sans"/>
              </a:rPr>
              <a:t>memory channels</a:t>
            </a:r>
            <a:r>
              <a:rPr lang="en-US" b="0" dirty="0">
                <a:solidFill>
                  <a:srgbClr val="000000"/>
                </a:solidFill>
                <a:latin typeface="Gill Sans"/>
                <a:cs typeface="Gill Sans"/>
              </a:rPr>
              <a:t>. The shaded bar indicates the vertices in the job that </a:t>
            </a:r>
            <a:r>
              <a:rPr lang="en-US" b="0" dirty="0" smtClean="0">
                <a:solidFill>
                  <a:srgbClr val="000000"/>
                </a:solidFill>
                <a:latin typeface="Gill Sans"/>
                <a:cs typeface="Gill Sans"/>
              </a:rPr>
              <a:t>are currently </a:t>
            </a:r>
            <a:r>
              <a:rPr lang="en-US" b="0" dirty="0">
                <a:solidFill>
                  <a:srgbClr val="000000"/>
                </a:solidFill>
                <a:latin typeface="Gill Sans"/>
                <a:cs typeface="Gill Sans"/>
              </a:rPr>
              <a:t>running.</a:t>
            </a:r>
          </a:p>
        </p:txBody>
      </p:sp>
      <p:sp>
        <p:nvSpPr>
          <p:cNvPr id="7"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Dryad: Architecture</a:t>
            </a:r>
          </a:p>
        </p:txBody>
      </p:sp>
    </p:spTree>
    <p:extLst>
      <p:ext uri="{BB962C8B-B14F-4D97-AF65-F5344CB8AC3E}">
        <p14:creationId xmlns:p14="http://schemas.microsoft.com/office/powerpoint/2010/main" val="2485180882"/>
      </p:ext>
    </p:ext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Dryad: Cool Tricks</a:t>
            </a:r>
          </a:p>
        </p:txBody>
      </p:sp>
      <p:sp>
        <p:nvSpPr>
          <p:cNvPr id="6" name="TextBox 5"/>
          <p:cNvSpPr txBox="1"/>
          <p:nvPr/>
        </p:nvSpPr>
        <p:spPr>
          <a:xfrm>
            <a:off x="0" y="19050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Channel: abstraction for vertex-to-vertex communication</a:t>
            </a:r>
          </a:p>
        </p:txBody>
      </p:sp>
      <p:sp>
        <p:nvSpPr>
          <p:cNvPr id="7" name="TextBox 6"/>
          <p:cNvSpPr txBox="1"/>
          <p:nvPr/>
        </p:nvSpPr>
        <p:spPr>
          <a:xfrm>
            <a:off x="0" y="2286000"/>
            <a:ext cx="9144000" cy="1015663"/>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File</a:t>
            </a:r>
          </a:p>
          <a:p>
            <a:pPr lvl="0" algn="ctr">
              <a:defRPr/>
            </a:pPr>
            <a:r>
              <a:rPr lang="en-US" sz="2000" b="0" kern="0" dirty="0">
                <a:solidFill>
                  <a:srgbClr val="0070C0"/>
                </a:solidFill>
                <a:latin typeface="Gill Sans"/>
                <a:cs typeface="Gill Sans"/>
              </a:rPr>
              <a:t>TCP pipe</a:t>
            </a:r>
          </a:p>
          <a:p>
            <a:pPr lvl="0" algn="ctr">
              <a:defRPr/>
            </a:pPr>
            <a:r>
              <a:rPr lang="en-US" sz="2000" b="0" kern="0" dirty="0">
                <a:solidFill>
                  <a:srgbClr val="0070C0"/>
                </a:solidFill>
                <a:latin typeface="Gill Sans"/>
                <a:cs typeface="Gill Sans"/>
              </a:rPr>
              <a:t>Shared memory</a:t>
            </a:r>
          </a:p>
        </p:txBody>
      </p:sp>
      <p:sp>
        <p:nvSpPr>
          <p:cNvPr id="10" name="TextBox 9"/>
          <p:cNvSpPr txBox="1"/>
          <p:nvPr/>
        </p:nvSpPr>
        <p:spPr>
          <a:xfrm>
            <a:off x="0" y="36576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Runtime graph refinement</a:t>
            </a:r>
          </a:p>
        </p:txBody>
      </p:sp>
      <p:sp>
        <p:nvSpPr>
          <p:cNvPr id="11" name="TextBox 10"/>
          <p:cNvSpPr txBox="1"/>
          <p:nvPr/>
        </p:nvSpPr>
        <p:spPr>
          <a:xfrm>
            <a:off x="0" y="4038600"/>
            <a:ext cx="9144000" cy="70788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Size of input is not known until runtime</a:t>
            </a:r>
          </a:p>
          <a:p>
            <a:pPr lvl="0" algn="ctr">
              <a:defRPr/>
            </a:pPr>
            <a:r>
              <a:rPr lang="en-US" sz="2000" b="0" kern="0" dirty="0">
                <a:solidFill>
                  <a:srgbClr val="0070C0"/>
                </a:solidFill>
                <a:latin typeface="Gill Sans"/>
                <a:cs typeface="Gill Sans"/>
              </a:rPr>
              <a:t>Automatically rewrite graph based on invariant properties</a:t>
            </a:r>
          </a:p>
        </p:txBody>
      </p:sp>
    </p:spTree>
    <p:extLst>
      <p:ext uri="{BB962C8B-B14F-4D97-AF65-F5344CB8AC3E}">
        <p14:creationId xmlns:p14="http://schemas.microsoft.com/office/powerpoint/2010/main" val="3737621205"/>
      </p:ext>
    </p:extLst>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ryad-graph.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371599"/>
            <a:ext cx="2212340" cy="5105401"/>
          </a:xfrm>
          <a:prstGeom prst="rect">
            <a:avLst/>
          </a:prstGeom>
        </p:spPr>
      </p:pic>
      <p:pic>
        <p:nvPicPr>
          <p:cNvPr id="6" name="Picture 5" descr="Dryad-program.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0" y="2133600"/>
            <a:ext cx="5943600" cy="3284621"/>
          </a:xfrm>
          <a:prstGeom prst="rect">
            <a:avLst/>
          </a:prstGeom>
        </p:spPr>
      </p:pic>
      <p:sp>
        <p:nvSpPr>
          <p:cNvPr id="7" name="TextBox 6"/>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Dryad: Sample Program</a:t>
            </a:r>
          </a:p>
        </p:txBody>
      </p:sp>
    </p:spTree>
    <p:extLst>
      <p:ext uri="{BB962C8B-B14F-4D97-AF65-F5344CB8AC3E}">
        <p14:creationId xmlns:p14="http://schemas.microsoft.com/office/powerpoint/2010/main" val="2798414134"/>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RY_01.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72" y="0"/>
            <a:ext cx="10289572" cy="6858000"/>
          </a:xfrm>
          <a:prstGeom prst="rect">
            <a:avLst/>
          </a:prstGeom>
        </p:spPr>
      </p:pic>
      <p:sp>
        <p:nvSpPr>
          <p:cNvPr id="3"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sp>
        <p:nvSpPr>
          <p:cNvPr id="5" name="Title 1"/>
          <p:cNvSpPr txBox="1">
            <a:spLocks/>
          </p:cNvSpPr>
          <p:nvPr/>
        </p:nvSpPr>
        <p:spPr>
          <a:xfrm>
            <a:off x="0" y="2209800"/>
            <a:ext cx="9144000" cy="685800"/>
          </a:xfrm>
          <a:prstGeom prst="rect">
            <a:avLst/>
          </a:prstGeom>
        </p:spPr>
        <p:txBody>
          <a:bodyPr/>
          <a:lstStyle/>
          <a:p>
            <a:pPr lvl="0" algn="ctr">
              <a:defRPr/>
            </a:pPr>
            <a:r>
              <a:rPr lang="en-US" sz="3600" b="0" kern="0" dirty="0" smtClean="0">
                <a:latin typeface="Gill Sans"/>
                <a:cs typeface="Gill Sans"/>
              </a:rPr>
              <a:t>The datacenter </a:t>
            </a:r>
            <a:r>
              <a:rPr lang="en-US" sz="3600" b="0" i="1" kern="0" dirty="0" smtClean="0">
                <a:latin typeface="Gill Sans"/>
                <a:cs typeface="Gill Sans"/>
              </a:rPr>
              <a:t>is </a:t>
            </a:r>
            <a:r>
              <a:rPr lang="en-US" sz="3600" b="0" kern="0" dirty="0" smtClean="0">
                <a:latin typeface="Gill Sans"/>
                <a:cs typeface="Gill Sans"/>
              </a:rPr>
              <a:t>the computer!</a:t>
            </a:r>
            <a:endParaRPr lang="en-US" sz="3600" b="0" kern="0" dirty="0">
              <a:latin typeface="Gill Sans"/>
              <a:cs typeface="Gill Sans"/>
            </a:endParaRPr>
          </a:p>
        </p:txBody>
      </p:sp>
      <p:sp>
        <p:nvSpPr>
          <p:cNvPr id="7" name="Text Box 4"/>
          <p:cNvSpPr txBox="1">
            <a:spLocks noChangeArrowheads="1"/>
          </p:cNvSpPr>
          <p:nvPr/>
        </p:nvSpPr>
        <p:spPr bwMode="auto">
          <a:xfrm>
            <a:off x="2057400" y="2691824"/>
            <a:ext cx="50292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What’s the instruction set?</a:t>
            </a:r>
            <a:endParaRPr lang="en-US" sz="3200" b="0" dirty="0">
              <a:solidFill>
                <a:srgbClr val="FFFFFF"/>
              </a:solidFill>
              <a:latin typeface="Gill Sans"/>
              <a:cs typeface="Gill Sans"/>
            </a:endParaRPr>
          </a:p>
        </p:txBody>
      </p:sp>
    </p:spTree>
    <p:extLst>
      <p:ext uri="{BB962C8B-B14F-4D97-AF65-F5344CB8AC3E}">
        <p14:creationId xmlns:p14="http://schemas.microsoft.com/office/powerpoint/2010/main" val="203275110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5791200"/>
            <a:ext cx="9144000" cy="461665"/>
          </a:xfrm>
          <a:prstGeom prst="rect">
            <a:avLst/>
          </a:prstGeom>
          <a:noFill/>
        </p:spPr>
        <p:txBody>
          <a:bodyPr wrap="square" rtlCol="0">
            <a:spAutoFit/>
          </a:bodyPr>
          <a:lstStyle/>
          <a:p>
            <a:pPr algn="ctr"/>
            <a:r>
              <a:rPr lang="en-US" sz="2400" b="0" dirty="0" smtClean="0">
                <a:solidFill>
                  <a:srgbClr val="FF0000"/>
                </a:solidFill>
                <a:latin typeface="Gill Sans"/>
                <a:cs typeface="Gill Sans"/>
              </a:rPr>
              <a:t>Sound familiar?</a:t>
            </a:r>
            <a:endParaRPr lang="en-US" sz="2400" b="0" dirty="0">
              <a:solidFill>
                <a:srgbClr val="FF0000"/>
              </a:solidFill>
              <a:latin typeface="Gill Sans"/>
              <a:cs typeface="Gill Sans"/>
            </a:endParaRPr>
          </a:p>
        </p:txBody>
      </p:sp>
      <p:sp>
        <p:nvSpPr>
          <p:cNvPr id="5" name="TextBox 4"/>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Yu et al. (2008) </a:t>
            </a:r>
            <a:r>
              <a:rPr lang="en-US" sz="1000" b="0" dirty="0" err="1">
                <a:solidFill>
                  <a:schemeClr val="bg1"/>
                </a:solidFill>
              </a:rPr>
              <a:t>DryadLINQ</a:t>
            </a:r>
            <a:r>
              <a:rPr lang="en-US" sz="1000" b="0" dirty="0">
                <a:solidFill>
                  <a:schemeClr val="bg1"/>
                </a:solidFill>
              </a:rPr>
              <a:t>: A System for General-Purpose Distributed Data-Parallel Computing Using a High-Level Language. OSDI.</a:t>
            </a:r>
          </a:p>
        </p:txBody>
      </p:sp>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err="1">
                <a:solidFill>
                  <a:srgbClr val="000000"/>
                </a:solidFill>
                <a:latin typeface="Gill Sans"/>
                <a:cs typeface="Gill Sans"/>
              </a:rPr>
              <a:t>DryadLINQ</a:t>
            </a:r>
            <a:endParaRPr lang="en-US" sz="3600" b="0" kern="0" dirty="0">
              <a:solidFill>
                <a:srgbClr val="000000"/>
              </a:solidFill>
              <a:latin typeface="Gill Sans"/>
              <a:cs typeface="Gill Sans"/>
            </a:endParaRPr>
          </a:p>
        </p:txBody>
      </p:sp>
      <p:sp>
        <p:nvSpPr>
          <p:cNvPr id="7" name="TextBox 6"/>
          <p:cNvSpPr txBox="1"/>
          <p:nvPr/>
        </p:nvSpPr>
        <p:spPr>
          <a:xfrm>
            <a:off x="0" y="22098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LINQ = Language </a:t>
            </a:r>
            <a:r>
              <a:rPr lang="en-US" sz="2400" b="0" kern="0" dirty="0" err="1">
                <a:solidFill>
                  <a:srgbClr val="000000"/>
                </a:solidFill>
                <a:latin typeface="Gill Sans"/>
                <a:cs typeface="Gill Sans"/>
              </a:rPr>
              <a:t>INtegrated</a:t>
            </a:r>
            <a:r>
              <a:rPr lang="en-US" sz="2400" b="0" kern="0" dirty="0">
                <a:solidFill>
                  <a:srgbClr val="000000"/>
                </a:solidFill>
                <a:latin typeface="Gill Sans"/>
                <a:cs typeface="Gill Sans"/>
              </a:rPr>
              <a:t> Query</a:t>
            </a:r>
          </a:p>
        </p:txBody>
      </p:sp>
      <p:sp>
        <p:nvSpPr>
          <p:cNvPr id="8" name="TextBox 7"/>
          <p:cNvSpPr txBox="1"/>
          <p:nvPr/>
        </p:nvSpPr>
        <p:spPr>
          <a:xfrm>
            <a:off x="0" y="2590800"/>
            <a:ext cx="9144000" cy="400110"/>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.NET constructs for combining imperative and declarative programming</a:t>
            </a:r>
          </a:p>
        </p:txBody>
      </p:sp>
      <p:sp>
        <p:nvSpPr>
          <p:cNvPr id="9" name="TextBox 8"/>
          <p:cNvSpPr txBox="1"/>
          <p:nvPr/>
        </p:nvSpPr>
        <p:spPr>
          <a:xfrm>
            <a:off x="0" y="31242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Developers write in </a:t>
            </a:r>
            <a:r>
              <a:rPr lang="en-US" sz="2400" b="0" kern="0" dirty="0" err="1">
                <a:solidFill>
                  <a:srgbClr val="000000"/>
                </a:solidFill>
                <a:latin typeface="Gill Sans"/>
                <a:cs typeface="Gill Sans"/>
              </a:rPr>
              <a:t>DryadLINQ</a:t>
            </a:r>
            <a:endParaRPr lang="en-US" sz="2400" b="0" kern="0" dirty="0">
              <a:solidFill>
                <a:srgbClr val="000000"/>
              </a:solidFill>
              <a:latin typeface="Gill Sans"/>
              <a:cs typeface="Gill Sans"/>
            </a:endParaRPr>
          </a:p>
        </p:txBody>
      </p:sp>
      <p:sp>
        <p:nvSpPr>
          <p:cNvPr id="10" name="TextBox 9"/>
          <p:cNvSpPr txBox="1"/>
          <p:nvPr/>
        </p:nvSpPr>
        <p:spPr>
          <a:xfrm>
            <a:off x="0" y="3505200"/>
            <a:ext cx="9144000" cy="400110"/>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Program compiled into computations that run on Dryad</a:t>
            </a:r>
          </a:p>
        </p:txBody>
      </p:sp>
    </p:spTree>
    <p:extLst>
      <p:ext uri="{BB962C8B-B14F-4D97-AF65-F5344CB8AC3E}">
        <p14:creationId xmlns:p14="http://schemas.microsoft.com/office/powerpoint/2010/main" val="224739976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3400" y="1752600"/>
            <a:ext cx="8305800" cy="1815882"/>
          </a:xfrm>
          <a:prstGeom prst="rect">
            <a:avLst/>
          </a:prstGeom>
          <a:noFill/>
          <a:ln>
            <a:noFill/>
          </a:ln>
        </p:spPr>
        <p:txBody>
          <a:bodyPr wrap="square" rtlCol="0">
            <a:spAutoFit/>
          </a:bodyPr>
          <a:lstStyle/>
          <a:p>
            <a:r>
              <a:rPr lang="en-US" sz="1400" b="0" dirty="0" err="1" smtClean="0">
                <a:solidFill>
                  <a:srgbClr val="000000"/>
                </a:solidFill>
                <a:latin typeface="Andale Mono"/>
                <a:cs typeface="Andale Mono"/>
              </a:rPr>
              <a:t>PartitionedTable</a:t>
            </a:r>
            <a:r>
              <a:rPr lang="en-US" sz="1400" b="0" dirty="0">
                <a:solidFill>
                  <a:srgbClr val="000000"/>
                </a:solidFill>
                <a:latin typeface="Andale Mono"/>
                <a:cs typeface="Andale Mono"/>
              </a:rPr>
              <a:t>&lt;</a:t>
            </a:r>
            <a:r>
              <a:rPr lang="en-US" sz="1400" b="0" dirty="0" err="1">
                <a:solidFill>
                  <a:srgbClr val="000000"/>
                </a:solidFill>
                <a:latin typeface="Andale Mono"/>
                <a:cs typeface="Andale Mono"/>
              </a:rPr>
              <a:t>LineRecord</a:t>
            </a:r>
            <a:r>
              <a:rPr lang="en-US" sz="1400" b="0" dirty="0">
                <a:solidFill>
                  <a:srgbClr val="000000"/>
                </a:solidFill>
                <a:latin typeface="Andale Mono"/>
                <a:cs typeface="Andale Mono"/>
              </a:rPr>
              <a:t>&gt; </a:t>
            </a:r>
            <a:r>
              <a:rPr lang="en-US" sz="1400" b="0" dirty="0" err="1">
                <a:solidFill>
                  <a:srgbClr val="000000"/>
                </a:solidFill>
                <a:latin typeface="Andale Mono"/>
                <a:cs typeface="Andale Mono"/>
              </a:rPr>
              <a:t>inputTable</a:t>
            </a:r>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a:t>
            </a:r>
          </a:p>
          <a:p>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PartitionedTable.Get</a:t>
            </a:r>
            <a:r>
              <a:rPr lang="en-US" sz="1400" b="0" dirty="0">
                <a:solidFill>
                  <a:srgbClr val="000000"/>
                </a:solidFill>
                <a:latin typeface="Andale Mono"/>
                <a:cs typeface="Andale Mono"/>
              </a:rPr>
              <a:t>&lt;</a:t>
            </a:r>
            <a:r>
              <a:rPr lang="en-US" sz="1400" b="0" dirty="0" err="1">
                <a:solidFill>
                  <a:srgbClr val="000000"/>
                </a:solidFill>
                <a:latin typeface="Andale Mono"/>
                <a:cs typeface="Andale Mono"/>
              </a:rPr>
              <a:t>LineRecord</a:t>
            </a:r>
            <a:r>
              <a:rPr lang="en-US" sz="1400" b="0" dirty="0">
                <a:solidFill>
                  <a:srgbClr val="000000"/>
                </a:solidFill>
                <a:latin typeface="Andale Mono"/>
                <a:cs typeface="Andale Mono"/>
              </a:rPr>
              <a:t>&gt;(</a:t>
            </a:r>
            <a:r>
              <a:rPr lang="en-US" sz="1400" b="0" dirty="0" err="1">
                <a:solidFill>
                  <a:srgbClr val="000000"/>
                </a:solidFill>
                <a:latin typeface="Andale Mono"/>
                <a:cs typeface="Andale Mono"/>
              </a:rPr>
              <a:t>uri</a:t>
            </a:r>
            <a:r>
              <a:rPr lang="en-US" sz="1400" b="0" dirty="0">
                <a:solidFill>
                  <a:srgbClr val="000000"/>
                </a:solidFill>
                <a:latin typeface="Andale Mono"/>
                <a:cs typeface="Andale Mono"/>
              </a:rPr>
              <a:t>)</a:t>
            </a:r>
            <a:r>
              <a:rPr lang="en-US" sz="1400" b="0" dirty="0" smtClean="0">
                <a:solidFill>
                  <a:srgbClr val="000000"/>
                </a:solidFill>
                <a:latin typeface="Andale Mono"/>
                <a:cs typeface="Andale Mono"/>
              </a:rPr>
              <a:t>;</a:t>
            </a:r>
          </a:p>
          <a:p>
            <a:endParaRPr lang="en-US" sz="1400" b="0" dirty="0">
              <a:solidFill>
                <a:srgbClr val="000000"/>
              </a:solidFill>
              <a:latin typeface="Andale Mono"/>
              <a:cs typeface="Andale Mono"/>
            </a:endParaRP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&lt;string&gt; words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inputTable.SelectMany</a:t>
            </a:r>
            <a:r>
              <a:rPr lang="en-US" sz="1400" b="0" dirty="0">
                <a:solidFill>
                  <a:srgbClr val="000000"/>
                </a:solidFill>
                <a:latin typeface="Andale Mono"/>
                <a:cs typeface="Andale Mono"/>
              </a:rPr>
              <a:t>(x =&gt; </a:t>
            </a:r>
            <a:r>
              <a:rPr lang="en-US" sz="1400" b="0" dirty="0" err="1">
                <a:solidFill>
                  <a:srgbClr val="000000"/>
                </a:solidFill>
                <a:latin typeface="Andale Mono"/>
                <a:cs typeface="Andale Mono"/>
              </a:rPr>
              <a:t>x.line.Split</a:t>
            </a:r>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a:t>
            </a:r>
            <a:r>
              <a:rPr lang="en-US" sz="1400" b="0" dirty="0" err="1">
                <a:solidFill>
                  <a:srgbClr val="000000"/>
                </a:solidFill>
                <a:latin typeface="Andale Mono"/>
                <a:cs typeface="Andale Mono"/>
              </a:rPr>
              <a:t>IGrouping</a:t>
            </a:r>
            <a:r>
              <a:rPr lang="en-US" sz="1400" b="0" dirty="0">
                <a:solidFill>
                  <a:srgbClr val="000000"/>
                </a:solidFill>
                <a:latin typeface="Andale Mono"/>
                <a:cs typeface="Andale Mono"/>
              </a:rPr>
              <a:t>&lt;string, string&gt;&gt; groups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words.GroupBy</a:t>
            </a:r>
            <a:r>
              <a:rPr lang="en-US" sz="1400" b="0" dirty="0">
                <a:solidFill>
                  <a:srgbClr val="000000"/>
                </a:solidFill>
                <a:latin typeface="Andale Mono"/>
                <a:cs typeface="Andale Mono"/>
              </a:rPr>
              <a:t>(x =&gt; x)</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&lt;Pair&gt; counts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groups.Select</a:t>
            </a:r>
            <a:r>
              <a:rPr lang="en-US" sz="1400" b="0" dirty="0">
                <a:solidFill>
                  <a:srgbClr val="000000"/>
                </a:solidFill>
                <a:latin typeface="Andale Mono"/>
                <a:cs typeface="Andale Mono"/>
              </a:rPr>
              <a:t>(x =&gt; new Pair(</a:t>
            </a:r>
            <a:r>
              <a:rPr lang="en-US" sz="1400" b="0" dirty="0" err="1">
                <a:solidFill>
                  <a:srgbClr val="000000"/>
                </a:solidFill>
                <a:latin typeface="Andale Mono"/>
                <a:cs typeface="Andale Mono"/>
              </a:rPr>
              <a:t>x.Key</a:t>
            </a:r>
            <a:r>
              <a:rPr lang="en-US" sz="1400" b="0" dirty="0">
                <a:solidFill>
                  <a:srgbClr val="000000"/>
                </a:solidFill>
                <a:latin typeface="Andale Mono"/>
                <a:cs typeface="Andale Mono"/>
              </a:rPr>
              <a:t>, </a:t>
            </a:r>
            <a:r>
              <a:rPr lang="en-US" sz="1400" b="0" dirty="0" err="1">
                <a:solidFill>
                  <a:srgbClr val="000000"/>
                </a:solidFill>
                <a:latin typeface="Andale Mono"/>
                <a:cs typeface="Andale Mono"/>
              </a:rPr>
              <a:t>x.Count</a:t>
            </a:r>
            <a:r>
              <a:rPr lang="en-US" sz="1400" b="0" dirty="0">
                <a:solidFill>
                  <a:srgbClr val="000000"/>
                </a:solidFill>
                <a:latin typeface="Andale Mono"/>
                <a:cs typeface="Andale Mono"/>
              </a:rPr>
              <a:t>()))</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&lt;Pair&gt; ordered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counts.OrderByDescending</a:t>
            </a:r>
            <a:r>
              <a:rPr lang="en-US" sz="1400" b="0" dirty="0">
                <a:solidFill>
                  <a:srgbClr val="000000"/>
                </a:solidFill>
                <a:latin typeface="Andale Mono"/>
                <a:cs typeface="Andale Mono"/>
              </a:rPr>
              <a:t>(x =&gt; </a:t>
            </a:r>
            <a:r>
              <a:rPr lang="en-US" sz="1400" b="0" dirty="0" err="1">
                <a:solidFill>
                  <a:srgbClr val="000000"/>
                </a:solidFill>
                <a:latin typeface="Andale Mono"/>
                <a:cs typeface="Andale Mono"/>
              </a:rPr>
              <a:t>x.Count</a:t>
            </a:r>
            <a:r>
              <a:rPr lang="en-US" sz="1400" b="0" dirty="0">
                <a:solidFill>
                  <a:srgbClr val="000000"/>
                </a:solidFill>
                <a:latin typeface="Andale Mono"/>
                <a:cs typeface="Andale Mono"/>
              </a:rPr>
              <a:t>)</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&lt;Pair&gt; top = </a:t>
            </a:r>
            <a:r>
              <a:rPr lang="en-US" sz="1400" b="0" dirty="0" err="1">
                <a:solidFill>
                  <a:srgbClr val="000000"/>
                </a:solidFill>
                <a:latin typeface="Andale Mono"/>
                <a:cs typeface="Andale Mono"/>
              </a:rPr>
              <a:t>ordered.Take</a:t>
            </a:r>
            <a:r>
              <a:rPr lang="en-US" sz="1400" b="0" dirty="0">
                <a:solidFill>
                  <a:srgbClr val="000000"/>
                </a:solidFill>
                <a:latin typeface="Andale Mono"/>
                <a:cs typeface="Andale Mono"/>
              </a:rPr>
              <a:t>(k);</a:t>
            </a:r>
          </a:p>
        </p:txBody>
      </p:sp>
      <p:sp>
        <p:nvSpPr>
          <p:cNvPr id="5" name="TextBox 4"/>
          <p:cNvSpPr txBox="1"/>
          <p:nvPr/>
        </p:nvSpPr>
        <p:spPr>
          <a:xfrm>
            <a:off x="533400" y="4291013"/>
            <a:ext cx="7010400" cy="1384995"/>
          </a:xfrm>
          <a:prstGeom prst="rect">
            <a:avLst/>
          </a:prstGeom>
          <a:noFill/>
          <a:ln>
            <a:noFill/>
          </a:ln>
        </p:spPr>
        <p:txBody>
          <a:bodyPr wrap="square" rtlCol="0">
            <a:spAutoFit/>
          </a:bodyPr>
          <a:lstStyle/>
          <a:p>
            <a:r>
              <a:rPr lang="en-US" sz="1400" b="0" dirty="0">
                <a:solidFill>
                  <a:srgbClr val="000000"/>
                </a:solidFill>
                <a:latin typeface="Andale Mono"/>
                <a:cs typeface="Andale Mono"/>
              </a:rPr>
              <a:t>a = load </a:t>
            </a:r>
            <a:r>
              <a:rPr lang="en-US" sz="1400" b="0" dirty="0" smtClean="0">
                <a:solidFill>
                  <a:srgbClr val="000000"/>
                </a:solidFill>
                <a:latin typeface="Andale Mono"/>
                <a:cs typeface="Andale Mono"/>
              </a:rPr>
              <a:t>’</a:t>
            </a:r>
            <a:r>
              <a:rPr lang="en-US" sz="1400" b="0" dirty="0" err="1" smtClean="0">
                <a:solidFill>
                  <a:srgbClr val="000000"/>
                </a:solidFill>
                <a:latin typeface="Andale Mono"/>
                <a:cs typeface="Andale Mono"/>
              </a:rPr>
              <a:t>file.txt</a:t>
            </a:r>
            <a:r>
              <a:rPr lang="en-US" sz="1400" b="0" dirty="0">
                <a:solidFill>
                  <a:srgbClr val="000000"/>
                </a:solidFill>
                <a:latin typeface="Andale Mono"/>
                <a:cs typeface="Andale Mono"/>
              </a:rPr>
              <a:t>' as (text: </a:t>
            </a:r>
            <a:r>
              <a:rPr lang="en-US" sz="1400" b="0" dirty="0" err="1">
                <a:solidFill>
                  <a:srgbClr val="000000"/>
                </a:solidFill>
                <a:latin typeface="Andale Mono"/>
                <a:cs typeface="Andale Mono"/>
              </a:rPr>
              <a:t>chararray</a:t>
            </a:r>
            <a:r>
              <a:rPr lang="en-US" sz="1400" b="0" dirty="0">
                <a:solidFill>
                  <a:srgbClr val="000000"/>
                </a:solidFill>
                <a:latin typeface="Andale Mono"/>
                <a:cs typeface="Andale Mono"/>
              </a:rPr>
              <a:t>);</a:t>
            </a:r>
          </a:p>
          <a:p>
            <a:r>
              <a:rPr lang="en-US" sz="1400" b="0" dirty="0">
                <a:solidFill>
                  <a:srgbClr val="000000"/>
                </a:solidFill>
                <a:latin typeface="Andale Mono"/>
                <a:cs typeface="Andale Mono"/>
              </a:rPr>
              <a:t>b = </a:t>
            </a:r>
            <a:r>
              <a:rPr lang="en-US" sz="1400" b="0" dirty="0" err="1">
                <a:solidFill>
                  <a:srgbClr val="000000"/>
                </a:solidFill>
                <a:latin typeface="Andale Mono"/>
                <a:cs typeface="Andale Mono"/>
              </a:rPr>
              <a:t>foreach</a:t>
            </a:r>
            <a:r>
              <a:rPr lang="en-US" sz="1400" b="0" dirty="0">
                <a:solidFill>
                  <a:srgbClr val="000000"/>
                </a:solidFill>
                <a:latin typeface="Andale Mono"/>
                <a:cs typeface="Andale Mono"/>
              </a:rPr>
              <a:t> a generate flatten(TOKENIZE(text)) as term;</a:t>
            </a:r>
          </a:p>
          <a:p>
            <a:r>
              <a:rPr lang="en-US" sz="1400" b="0" dirty="0">
                <a:solidFill>
                  <a:srgbClr val="000000"/>
                </a:solidFill>
                <a:latin typeface="Andale Mono"/>
                <a:cs typeface="Andale Mono"/>
              </a:rPr>
              <a:t>c = group b by term;</a:t>
            </a:r>
          </a:p>
          <a:p>
            <a:r>
              <a:rPr lang="en-US" sz="1400" b="0" dirty="0">
                <a:solidFill>
                  <a:srgbClr val="000000"/>
                </a:solidFill>
                <a:latin typeface="Andale Mono"/>
                <a:cs typeface="Andale Mono"/>
              </a:rPr>
              <a:t>d = </a:t>
            </a:r>
            <a:r>
              <a:rPr lang="en-US" sz="1400" b="0" dirty="0" err="1">
                <a:solidFill>
                  <a:srgbClr val="000000"/>
                </a:solidFill>
                <a:latin typeface="Andale Mono"/>
                <a:cs typeface="Andale Mono"/>
              </a:rPr>
              <a:t>foreach</a:t>
            </a:r>
            <a:r>
              <a:rPr lang="en-US" sz="1400" b="0" dirty="0">
                <a:solidFill>
                  <a:srgbClr val="000000"/>
                </a:solidFill>
                <a:latin typeface="Andale Mono"/>
                <a:cs typeface="Andale Mono"/>
              </a:rPr>
              <a:t> c generate group as term, COUNT(b) as count;</a:t>
            </a:r>
          </a:p>
          <a:p>
            <a:endParaRPr lang="en-US" sz="1400" b="0" dirty="0">
              <a:solidFill>
                <a:srgbClr val="000000"/>
              </a:solidFill>
              <a:latin typeface="Andale Mono"/>
              <a:cs typeface="Andale Mono"/>
            </a:endParaRPr>
          </a:p>
          <a:p>
            <a:r>
              <a:rPr lang="en-US" sz="1400" b="0" dirty="0">
                <a:solidFill>
                  <a:srgbClr val="000000"/>
                </a:solidFill>
                <a:latin typeface="Andale Mono"/>
                <a:cs typeface="Andale Mono"/>
              </a:rPr>
              <a:t>store d into '</a:t>
            </a:r>
            <a:r>
              <a:rPr lang="en-US" sz="1400" b="0" dirty="0" err="1" smtClean="0">
                <a:solidFill>
                  <a:srgbClr val="000000"/>
                </a:solidFill>
                <a:latin typeface="Andale Mono"/>
                <a:cs typeface="Andale Mono"/>
              </a:rPr>
              <a:t>cnt</a:t>
            </a:r>
            <a:r>
              <a:rPr lang="en-US" sz="1400" b="0" dirty="0" smtClean="0">
                <a:solidFill>
                  <a:srgbClr val="000000"/>
                </a:solidFill>
                <a:latin typeface="Andale Mono"/>
                <a:cs typeface="Andale Mono"/>
              </a:rPr>
              <a:t>'</a:t>
            </a:r>
            <a:r>
              <a:rPr lang="en-US" sz="1400" b="0" dirty="0">
                <a:solidFill>
                  <a:srgbClr val="000000"/>
                </a:solidFill>
                <a:latin typeface="Andale Mono"/>
                <a:cs typeface="Andale Mono"/>
              </a:rPr>
              <a:t>;</a:t>
            </a:r>
            <a:endParaRPr lang="en-US" sz="1400" b="0" dirty="0" smtClean="0">
              <a:solidFill>
                <a:srgbClr val="000000"/>
              </a:solidFill>
              <a:latin typeface="Andale Mono"/>
              <a:cs typeface="Andale Mono"/>
            </a:endParaRPr>
          </a:p>
        </p:txBody>
      </p:sp>
      <p:sp>
        <p:nvSpPr>
          <p:cNvPr id="6" name="TextBox 5"/>
          <p:cNvSpPr txBox="1"/>
          <p:nvPr/>
        </p:nvSpPr>
        <p:spPr>
          <a:xfrm>
            <a:off x="304800" y="3771008"/>
            <a:ext cx="1425541" cy="461665"/>
          </a:xfrm>
          <a:prstGeom prst="rect">
            <a:avLst/>
          </a:prstGeom>
          <a:noFill/>
        </p:spPr>
        <p:txBody>
          <a:bodyPr wrap="none" rtlCol="0">
            <a:spAutoFit/>
          </a:bodyPr>
          <a:lstStyle/>
          <a:p>
            <a:r>
              <a:rPr lang="en-US" sz="2400" b="0" dirty="0" smtClean="0">
                <a:solidFill>
                  <a:srgbClr val="000000"/>
                </a:solidFill>
                <a:latin typeface="Gill Sans"/>
                <a:cs typeface="Gill Sans"/>
              </a:rPr>
              <a:t>Compare:</a:t>
            </a:r>
            <a:endParaRPr lang="en-US" sz="2400" b="0" dirty="0">
              <a:solidFill>
                <a:srgbClr val="000000"/>
              </a:solidFill>
              <a:latin typeface="Gill Sans"/>
              <a:cs typeface="Gill Sans"/>
            </a:endParaRPr>
          </a:p>
        </p:txBody>
      </p:sp>
      <p:sp>
        <p:nvSpPr>
          <p:cNvPr id="7" name="TextBox 6"/>
          <p:cNvSpPr txBox="1"/>
          <p:nvPr/>
        </p:nvSpPr>
        <p:spPr>
          <a:xfrm>
            <a:off x="0" y="5939135"/>
            <a:ext cx="9143999" cy="461665"/>
          </a:xfrm>
          <a:prstGeom prst="rect">
            <a:avLst/>
          </a:prstGeom>
          <a:noFill/>
        </p:spPr>
        <p:txBody>
          <a:bodyPr wrap="square" rtlCol="0">
            <a:spAutoFit/>
          </a:bodyPr>
          <a:lstStyle/>
          <a:p>
            <a:pPr algn="ctr"/>
            <a:r>
              <a:rPr lang="en-US" sz="2400" b="0" dirty="0" smtClean="0">
                <a:solidFill>
                  <a:srgbClr val="FF0000"/>
                </a:solidFill>
                <a:latin typeface="Gill Sans"/>
                <a:cs typeface="Gill Sans"/>
              </a:rPr>
              <a:t>Compare and contrast…</a:t>
            </a:r>
            <a:endParaRPr lang="en-US" sz="2400" b="0" dirty="0">
              <a:solidFill>
                <a:srgbClr val="FF0000"/>
              </a:solidFill>
              <a:latin typeface="Gill Sans"/>
              <a:cs typeface="Gill Sans"/>
            </a:endParaRP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err="1">
                <a:solidFill>
                  <a:srgbClr val="000000"/>
                </a:solidFill>
                <a:latin typeface="Gill Sans"/>
                <a:cs typeface="Gill Sans"/>
              </a:rPr>
              <a:t>DryadLINQ</a:t>
            </a:r>
            <a:r>
              <a:rPr lang="en-US" sz="3600" b="0" kern="0" dirty="0">
                <a:solidFill>
                  <a:srgbClr val="000000"/>
                </a:solidFill>
                <a:latin typeface="Gill Sans"/>
                <a:cs typeface="Gill Sans"/>
              </a:rPr>
              <a:t>: Word Count</a:t>
            </a:r>
          </a:p>
        </p:txBody>
      </p:sp>
    </p:spTree>
    <p:extLst>
      <p:ext uri="{BB962C8B-B14F-4D97-AF65-F5344CB8AC3E}">
        <p14:creationId xmlns:p14="http://schemas.microsoft.com/office/powerpoint/2010/main" val="293427317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7" name="TextBox 6"/>
          <p:cNvSpPr txBox="1"/>
          <p:nvPr/>
        </p:nvSpPr>
        <p:spPr>
          <a:xfrm>
            <a:off x="304800" y="5410200"/>
            <a:ext cx="8534400" cy="1077218"/>
          </a:xfrm>
          <a:prstGeom prst="rect">
            <a:avLst/>
          </a:prstGeom>
          <a:noFill/>
        </p:spPr>
        <p:txBody>
          <a:bodyPr wrap="square" rtlCol="0">
            <a:spAutoFit/>
          </a:bodyPr>
          <a:lstStyle/>
          <a:p>
            <a:r>
              <a:rPr lang="en-US" b="0" dirty="0" smtClean="0">
                <a:solidFill>
                  <a:srgbClr val="000000"/>
                </a:solidFill>
                <a:latin typeface="Gill Sans"/>
                <a:cs typeface="Gill Sans"/>
              </a:rPr>
              <a:t>The </a:t>
            </a:r>
            <a:r>
              <a:rPr lang="en-US" b="0" dirty="0">
                <a:solidFill>
                  <a:srgbClr val="000000"/>
                </a:solidFill>
                <a:latin typeface="Gill Sans"/>
                <a:cs typeface="Gill Sans"/>
              </a:rPr>
              <a:t>Dryad system organization. The job manager (JM</a:t>
            </a:r>
            <a:r>
              <a:rPr lang="en-US" b="0" dirty="0" smtClean="0">
                <a:solidFill>
                  <a:srgbClr val="000000"/>
                </a:solidFill>
                <a:latin typeface="Gill Sans"/>
                <a:cs typeface="Gill Sans"/>
              </a:rPr>
              <a:t>) consults </a:t>
            </a:r>
            <a:r>
              <a:rPr lang="en-US" b="0" dirty="0">
                <a:solidFill>
                  <a:srgbClr val="000000"/>
                </a:solidFill>
                <a:latin typeface="Gill Sans"/>
                <a:cs typeface="Gill Sans"/>
              </a:rPr>
              <a:t>the name server (NS) to discover the list of available </a:t>
            </a:r>
            <a:r>
              <a:rPr lang="en-US" b="0" dirty="0" smtClean="0">
                <a:solidFill>
                  <a:srgbClr val="000000"/>
                </a:solidFill>
                <a:latin typeface="Gill Sans"/>
                <a:cs typeface="Gill Sans"/>
              </a:rPr>
              <a:t>computers. It </a:t>
            </a:r>
            <a:r>
              <a:rPr lang="en-US" b="0" dirty="0">
                <a:solidFill>
                  <a:srgbClr val="000000"/>
                </a:solidFill>
                <a:latin typeface="Gill Sans"/>
                <a:cs typeface="Gill Sans"/>
              </a:rPr>
              <a:t>maintains the job graph and schedules running vertices (V</a:t>
            </a:r>
            <a:r>
              <a:rPr lang="en-US" b="0" dirty="0" smtClean="0">
                <a:solidFill>
                  <a:srgbClr val="000000"/>
                </a:solidFill>
                <a:latin typeface="Gill Sans"/>
                <a:cs typeface="Gill Sans"/>
              </a:rPr>
              <a:t>) as </a:t>
            </a:r>
            <a:r>
              <a:rPr lang="en-US" b="0" dirty="0">
                <a:solidFill>
                  <a:srgbClr val="000000"/>
                </a:solidFill>
                <a:latin typeface="Gill Sans"/>
                <a:cs typeface="Gill Sans"/>
              </a:rPr>
              <a:t>computers become available using the daemon (D) as a </a:t>
            </a:r>
            <a:r>
              <a:rPr lang="en-US" b="0" dirty="0" smtClean="0">
                <a:solidFill>
                  <a:srgbClr val="000000"/>
                </a:solidFill>
                <a:latin typeface="Gill Sans"/>
                <a:cs typeface="Gill Sans"/>
              </a:rPr>
              <a:t>proxy. Vertices </a:t>
            </a:r>
            <a:r>
              <a:rPr lang="en-US" b="0" dirty="0">
                <a:solidFill>
                  <a:srgbClr val="000000"/>
                </a:solidFill>
                <a:latin typeface="Gill Sans"/>
                <a:cs typeface="Gill Sans"/>
              </a:rPr>
              <a:t>exchange data through files, TCP pipes, or shared-</a:t>
            </a:r>
            <a:r>
              <a:rPr lang="en-US" b="0" dirty="0" smtClean="0">
                <a:solidFill>
                  <a:srgbClr val="000000"/>
                </a:solidFill>
                <a:latin typeface="Gill Sans"/>
                <a:cs typeface="Gill Sans"/>
              </a:rPr>
              <a:t>memory channels</a:t>
            </a:r>
            <a:r>
              <a:rPr lang="en-US" b="0" dirty="0">
                <a:solidFill>
                  <a:srgbClr val="000000"/>
                </a:solidFill>
                <a:latin typeface="Gill Sans"/>
                <a:cs typeface="Gill Sans"/>
              </a:rPr>
              <a:t>. The shaded bar indicates the vertices in the job that </a:t>
            </a:r>
            <a:r>
              <a:rPr lang="en-US" b="0" dirty="0" smtClean="0">
                <a:solidFill>
                  <a:srgbClr val="000000"/>
                </a:solidFill>
                <a:latin typeface="Gill Sans"/>
                <a:cs typeface="Gill Sans"/>
              </a:rPr>
              <a:t>are currently </a:t>
            </a:r>
            <a:r>
              <a:rPr lang="en-US" b="0" dirty="0">
                <a:solidFill>
                  <a:srgbClr val="000000"/>
                </a:solidFill>
                <a:latin typeface="Gill Sans"/>
                <a:cs typeface="Gill Sans"/>
              </a:rPr>
              <a:t>running.</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What happened to Dryad?</a:t>
            </a:r>
          </a:p>
        </p:txBody>
      </p:sp>
      <p:pic>
        <p:nvPicPr>
          <p:cNvPr id="9" name="Picture 8" descr="Dryad-arch.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1335489"/>
            <a:ext cx="7162800" cy="3998511"/>
          </a:xfrm>
          <a:prstGeom prst="rect">
            <a:avLst/>
          </a:prstGeom>
        </p:spPr>
      </p:pic>
    </p:spTree>
    <p:extLst>
      <p:ext uri="{BB962C8B-B14F-4D97-AF65-F5344CB8AC3E}">
        <p14:creationId xmlns:p14="http://schemas.microsoft.com/office/powerpoint/2010/main" val="498272101"/>
      </p:ext>
    </p:extLst>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425005"/>
            <a:ext cx="9144000" cy="1200329"/>
          </a:xfrm>
          <a:prstGeom prst="rect">
            <a:avLst/>
          </a:prstGeom>
          <a:noFill/>
        </p:spPr>
        <p:txBody>
          <a:bodyPr wrap="square" rtlCol="0">
            <a:spAutoFit/>
          </a:bodyPr>
          <a:lstStyle/>
          <a:p>
            <a:pPr algn="ctr"/>
            <a:r>
              <a:rPr lang="en-US" sz="2400" b="0" dirty="0" smtClean="0">
                <a:solidFill>
                  <a:schemeClr val="bg1"/>
                </a:solidFill>
                <a:latin typeface="Gill Sans"/>
                <a:cs typeface="Gill Sans"/>
              </a:rPr>
              <a:t>We have a collection of </a:t>
            </a:r>
            <a:r>
              <a:rPr lang="en-US" sz="2400" b="0" dirty="0" smtClean="0">
                <a:solidFill>
                  <a:srgbClr val="000090"/>
                </a:solidFill>
                <a:latin typeface="Gill Sans"/>
                <a:cs typeface="Gill Sans"/>
              </a:rPr>
              <a:t>records</a:t>
            </a:r>
            <a:r>
              <a:rPr lang="en-US" sz="2400" b="0" dirty="0" smtClean="0">
                <a:solidFill>
                  <a:schemeClr val="bg1"/>
                </a:solidFill>
                <a:latin typeface="Gill Sans"/>
                <a:cs typeface="Gill Sans"/>
              </a:rPr>
              <a:t>,</a:t>
            </a:r>
          </a:p>
          <a:p>
            <a:pPr algn="ctr"/>
            <a:r>
              <a:rPr lang="en-US" sz="2400" b="0" dirty="0" smtClean="0">
                <a:solidFill>
                  <a:schemeClr val="bg1"/>
                </a:solidFill>
                <a:latin typeface="Gill Sans"/>
                <a:cs typeface="Gill Sans"/>
              </a:rPr>
              <a:t>want to apply a bunch of operations </a:t>
            </a:r>
            <a:br>
              <a:rPr lang="en-US" sz="2400" b="0" dirty="0" smtClean="0">
                <a:solidFill>
                  <a:schemeClr val="bg1"/>
                </a:solidFill>
                <a:latin typeface="Gill Sans"/>
                <a:cs typeface="Gill Sans"/>
              </a:rPr>
            </a:br>
            <a:r>
              <a:rPr lang="en-US" sz="2400" b="0" dirty="0" smtClean="0">
                <a:solidFill>
                  <a:schemeClr val="bg1"/>
                </a:solidFill>
                <a:latin typeface="Gill Sans"/>
                <a:cs typeface="Gill Sans"/>
              </a:rPr>
              <a:t>to compute some result</a:t>
            </a:r>
            <a:endParaRPr lang="en-US" sz="2400" b="0" dirty="0">
              <a:solidFill>
                <a:schemeClr val="bg1"/>
              </a:solidFill>
              <a:latin typeface="Gill Sans"/>
              <a:cs typeface="Gill Sans"/>
            </a:endParaRPr>
          </a:p>
        </p:txBody>
      </p:sp>
      <p:sp>
        <p:nvSpPr>
          <p:cNvPr id="3" name="TextBox 2"/>
          <p:cNvSpPr txBox="1"/>
          <p:nvPr/>
        </p:nvSpPr>
        <p:spPr>
          <a:xfrm>
            <a:off x="0" y="4579203"/>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What are the dataflow operators?</a:t>
            </a:r>
            <a:endParaRPr lang="en-US" sz="2400" b="0" dirty="0">
              <a:solidFill>
                <a:schemeClr val="bg1"/>
              </a:solidFill>
              <a:latin typeface="Gill Sans"/>
              <a:cs typeface="Gill Sans"/>
            </a:endParaRPr>
          </a:p>
        </p:txBody>
      </p:sp>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Data-Parallel Dataflow Languages</a:t>
            </a:r>
          </a:p>
        </p:txBody>
      </p:sp>
    </p:spTree>
    <p:extLst>
      <p:ext uri="{BB962C8B-B14F-4D97-AF65-F5344CB8AC3E}">
        <p14:creationId xmlns:p14="http://schemas.microsoft.com/office/powerpoint/2010/main" val="4148254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Spark</a:t>
            </a:r>
            <a:endParaRPr lang="en-US" sz="3600" b="0" kern="0" dirty="0">
              <a:solidFill>
                <a:srgbClr val="000000"/>
              </a:solidFill>
              <a:latin typeface="Gill Sans"/>
              <a:cs typeface="Gill Sans"/>
            </a:endParaRPr>
          </a:p>
        </p:txBody>
      </p:sp>
      <p:sp>
        <p:nvSpPr>
          <p:cNvPr id="5" name="TextBox 4"/>
          <p:cNvSpPr txBox="1"/>
          <p:nvPr/>
        </p:nvSpPr>
        <p:spPr>
          <a:xfrm>
            <a:off x="0" y="11430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Answer to “What’s beyond MapReduce?”</a:t>
            </a:r>
          </a:p>
        </p:txBody>
      </p:sp>
      <p:sp>
        <p:nvSpPr>
          <p:cNvPr id="6" name="TextBox 5"/>
          <p:cNvSpPr txBox="1"/>
          <p:nvPr/>
        </p:nvSpPr>
        <p:spPr>
          <a:xfrm>
            <a:off x="0" y="29718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Brief history:</a:t>
            </a:r>
          </a:p>
        </p:txBody>
      </p:sp>
      <p:sp>
        <p:nvSpPr>
          <p:cNvPr id="7" name="TextBox 6"/>
          <p:cNvSpPr txBox="1"/>
          <p:nvPr/>
        </p:nvSpPr>
        <p:spPr>
          <a:xfrm>
            <a:off x="0" y="3352800"/>
            <a:ext cx="9144000" cy="1323439"/>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Developed at UC Berkeley </a:t>
            </a:r>
            <a:r>
              <a:rPr lang="en-US" sz="2000" b="0" kern="0" dirty="0" err="1">
                <a:solidFill>
                  <a:srgbClr val="0070C0"/>
                </a:solidFill>
                <a:latin typeface="Gill Sans"/>
                <a:cs typeface="Gill Sans"/>
              </a:rPr>
              <a:t>AMPLab</a:t>
            </a:r>
            <a:r>
              <a:rPr lang="en-US" sz="2000" b="0" kern="0" dirty="0">
                <a:solidFill>
                  <a:srgbClr val="0070C0"/>
                </a:solidFill>
                <a:latin typeface="Gill Sans"/>
                <a:cs typeface="Gill Sans"/>
              </a:rPr>
              <a:t> in 2009</a:t>
            </a:r>
          </a:p>
          <a:p>
            <a:pPr lvl="0" algn="ctr">
              <a:defRPr/>
            </a:pPr>
            <a:r>
              <a:rPr lang="en-US" sz="2000" b="0" kern="0" dirty="0">
                <a:solidFill>
                  <a:srgbClr val="0070C0"/>
                </a:solidFill>
                <a:latin typeface="Gill Sans"/>
                <a:cs typeface="Gill Sans"/>
              </a:rPr>
              <a:t>Open-sourced in 2010</a:t>
            </a:r>
          </a:p>
          <a:p>
            <a:pPr lvl="0" algn="ctr">
              <a:defRPr/>
            </a:pPr>
            <a:r>
              <a:rPr lang="en-US" sz="2000" b="0" kern="0" dirty="0">
                <a:solidFill>
                  <a:srgbClr val="0070C0"/>
                </a:solidFill>
                <a:latin typeface="Gill Sans"/>
                <a:cs typeface="Gill Sans"/>
              </a:rPr>
              <a:t>Became top-level Apache project in February 2014</a:t>
            </a:r>
          </a:p>
          <a:p>
            <a:pPr lvl="0" algn="ctr">
              <a:defRPr/>
            </a:pPr>
            <a:r>
              <a:rPr lang="en-US" sz="2000" b="0" kern="0" dirty="0">
                <a:solidFill>
                  <a:srgbClr val="0070C0"/>
                </a:solidFill>
                <a:latin typeface="Gill Sans"/>
                <a:cs typeface="Gill Sans"/>
              </a:rPr>
              <a:t>Commercial support provided by </a:t>
            </a:r>
            <a:r>
              <a:rPr lang="en-US" sz="2000" b="0" kern="0" dirty="0" err="1">
                <a:solidFill>
                  <a:srgbClr val="0070C0"/>
                </a:solidFill>
                <a:latin typeface="Gill Sans"/>
                <a:cs typeface="Gill Sans"/>
              </a:rPr>
              <a:t>DataBricks</a:t>
            </a:r>
            <a:endParaRPr lang="en-US" sz="2000" b="0" kern="0" dirty="0">
              <a:solidFill>
                <a:srgbClr val="0070C0"/>
              </a:solidFill>
              <a:latin typeface="Gill Sans"/>
              <a:cs typeface="Gill Sans"/>
            </a:endParaRPr>
          </a:p>
        </p:txBody>
      </p:sp>
    </p:spTree>
    <p:extLst>
      <p:ext uri="{BB962C8B-B14F-4D97-AF65-F5344CB8AC3E}">
        <p14:creationId xmlns:p14="http://schemas.microsoft.com/office/powerpoint/2010/main" val="35058487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0" y="5181600"/>
            <a:ext cx="9144000" cy="523220"/>
          </a:xfrm>
          <a:prstGeom prst="rect">
            <a:avLst/>
          </a:prstGeom>
          <a:noFill/>
        </p:spPr>
        <p:txBody>
          <a:bodyPr wrap="square" rtlCol="0">
            <a:spAutoFit/>
          </a:bodyPr>
          <a:lstStyle/>
          <a:p>
            <a:pPr algn="ctr"/>
            <a:r>
              <a:rPr lang="en-US" sz="2800" b="0" dirty="0" smtClean="0">
                <a:solidFill>
                  <a:schemeClr val="bg1"/>
                </a:solidFill>
                <a:latin typeface="Gill Sans"/>
                <a:cs typeface="Gill Sans"/>
              </a:rPr>
              <a:t>Google Trends</a:t>
            </a:r>
            <a:endParaRPr lang="en-US" sz="2800" b="0" dirty="0">
              <a:solidFill>
                <a:schemeClr val="bg1"/>
              </a:solidFill>
              <a:latin typeface="Gill Sans"/>
              <a:cs typeface="Gill Sans"/>
            </a:endParaRPr>
          </a:p>
        </p:txBody>
      </p:sp>
      <p:sp>
        <p:nvSpPr>
          <p:cNvPr id="8" name="TextBox 7"/>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smtClean="0">
                <a:solidFill>
                  <a:schemeClr val="bg1"/>
                </a:solidFill>
              </a:rPr>
              <a:t>Datanami</a:t>
            </a:r>
            <a:r>
              <a:rPr lang="en-US" sz="1000" b="0" dirty="0" smtClean="0">
                <a:solidFill>
                  <a:schemeClr val="bg1"/>
                </a:solidFill>
              </a:rPr>
              <a:t> (2014)</a:t>
            </a:r>
            <a:r>
              <a:rPr lang="en-US" sz="1000" b="0" dirty="0">
                <a:solidFill>
                  <a:schemeClr val="bg1"/>
                </a:solidFill>
              </a:rPr>
              <a:t>: http://</a:t>
            </a:r>
            <a:r>
              <a:rPr lang="en-US" sz="1000" b="0" dirty="0" err="1">
                <a:solidFill>
                  <a:schemeClr val="bg1"/>
                </a:solidFill>
              </a:rPr>
              <a:t>www.datanami.com</a:t>
            </a:r>
            <a:r>
              <a:rPr lang="en-US" sz="1000" b="0" dirty="0">
                <a:solidFill>
                  <a:schemeClr val="bg1"/>
                </a:solidFill>
              </a:rPr>
              <a:t>/2014/11/21/spark-just-passed-</a:t>
            </a:r>
            <a:r>
              <a:rPr lang="en-US" sz="1000" b="0" dirty="0" err="1">
                <a:solidFill>
                  <a:schemeClr val="bg1"/>
                </a:solidFill>
              </a:rPr>
              <a:t>hadoop</a:t>
            </a:r>
            <a:r>
              <a:rPr lang="en-US" sz="1000" b="0" dirty="0">
                <a:solidFill>
                  <a:schemeClr val="bg1"/>
                </a:solidFill>
              </a:rPr>
              <a:t>-popularity-web-</a:t>
            </a:r>
            <a:r>
              <a:rPr lang="en-US" sz="1000" b="0" dirty="0" err="1">
                <a:solidFill>
                  <a:schemeClr val="bg1"/>
                </a:solidFill>
              </a:rPr>
              <a:t>heres</a:t>
            </a:r>
            <a:r>
              <a:rPr lang="en-US" sz="1000" b="0" dirty="0">
                <a:solidFill>
                  <a:schemeClr val="bg1"/>
                </a:solidFill>
              </a:rPr>
              <a:t>/</a:t>
            </a:r>
          </a:p>
        </p:txBody>
      </p:sp>
      <p:pic>
        <p:nvPicPr>
          <p:cNvPr id="2" name="Picture 1" descr="spark-v-hadoop.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 y="2057400"/>
            <a:ext cx="8793631" cy="3175000"/>
          </a:xfrm>
          <a:prstGeom prst="rect">
            <a:avLst/>
          </a:prstGeom>
        </p:spPr>
      </p:pic>
      <p:grpSp>
        <p:nvGrpSpPr>
          <p:cNvPr id="14" name="Group 13"/>
          <p:cNvGrpSpPr/>
          <p:nvPr/>
        </p:nvGrpSpPr>
        <p:grpSpPr>
          <a:xfrm>
            <a:off x="5715000" y="2895600"/>
            <a:ext cx="2057400" cy="914400"/>
            <a:chOff x="5715000" y="2895600"/>
            <a:chExt cx="2057400" cy="914400"/>
          </a:xfrm>
        </p:grpSpPr>
        <p:sp>
          <p:nvSpPr>
            <p:cNvPr id="7" name="TextBox 6"/>
            <p:cNvSpPr txBox="1"/>
            <p:nvPr/>
          </p:nvSpPr>
          <p:spPr>
            <a:xfrm>
              <a:off x="5715000" y="2895600"/>
              <a:ext cx="2057400" cy="400110"/>
            </a:xfrm>
            <a:prstGeom prst="rect">
              <a:avLst/>
            </a:prstGeom>
            <a:noFill/>
          </p:spPr>
          <p:txBody>
            <a:bodyPr wrap="square" rtlCol="0">
              <a:spAutoFit/>
            </a:bodyPr>
            <a:lstStyle/>
            <a:p>
              <a:pPr algn="r"/>
              <a:r>
                <a:rPr lang="en-US" sz="2000" b="0" dirty="0" smtClean="0">
                  <a:solidFill>
                    <a:schemeClr val="bg1"/>
                  </a:solidFill>
                  <a:latin typeface="Gill Sans"/>
                  <a:cs typeface="Gill Sans"/>
                </a:rPr>
                <a:t>November 2014</a:t>
              </a:r>
            </a:p>
          </p:txBody>
        </p:sp>
        <p:cxnSp>
          <p:nvCxnSpPr>
            <p:cNvPr id="9" name="Straight Arrow Connector 8"/>
            <p:cNvCxnSpPr/>
            <p:nvPr/>
          </p:nvCxnSpPr>
          <p:spPr bwMode="auto">
            <a:xfrm>
              <a:off x="7315200" y="3276600"/>
              <a:ext cx="381000" cy="5334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0"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Spark vs. Hadoop</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90617954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0" y="25908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What’s an RDD?</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9" name="TextBox 8"/>
          <p:cNvSpPr txBox="1"/>
          <p:nvPr/>
        </p:nvSpPr>
        <p:spPr>
          <a:xfrm>
            <a:off x="0" y="3124200"/>
            <a:ext cx="9144000" cy="523220"/>
          </a:xfrm>
          <a:prstGeom prst="rect">
            <a:avLst/>
          </a:prstGeom>
          <a:noFill/>
        </p:spPr>
        <p:txBody>
          <a:bodyPr wrap="square" rtlCol="0">
            <a:spAutoFit/>
          </a:bodyPr>
          <a:lstStyle/>
          <a:p>
            <a:pPr algn="ctr"/>
            <a:r>
              <a:rPr lang="en-US" sz="2800" b="0" dirty="0">
                <a:solidFill>
                  <a:schemeClr val="bg1"/>
                </a:solidFill>
                <a:latin typeface="Gill Sans"/>
                <a:cs typeface="Gill Sans"/>
              </a:rPr>
              <a:t>Resilient Distributed </a:t>
            </a:r>
            <a:r>
              <a:rPr lang="en-US" sz="2800" b="0" dirty="0" smtClean="0">
                <a:solidFill>
                  <a:schemeClr val="bg1"/>
                </a:solidFill>
                <a:latin typeface="Gill Sans"/>
                <a:cs typeface="Gill Sans"/>
              </a:rPr>
              <a:t>Dataset </a:t>
            </a:r>
            <a:r>
              <a:rPr lang="en-US" sz="2800" b="0" dirty="0">
                <a:solidFill>
                  <a:schemeClr val="bg1"/>
                </a:solidFill>
                <a:latin typeface="Gill Sans"/>
                <a:cs typeface="Gill Sans"/>
              </a:rPr>
              <a:t>(</a:t>
            </a:r>
            <a:r>
              <a:rPr lang="en-US" sz="2800" b="0" dirty="0" smtClean="0">
                <a:solidFill>
                  <a:schemeClr val="bg1"/>
                </a:solidFill>
                <a:latin typeface="Gill Sans"/>
                <a:cs typeface="Gill Sans"/>
              </a:rPr>
              <a:t>RDD)</a:t>
            </a:r>
            <a:endParaRPr lang="en-US" sz="2800" b="0" dirty="0">
              <a:solidFill>
                <a:schemeClr val="bg1"/>
              </a:solidFill>
              <a:latin typeface="Gill Sans"/>
              <a:cs typeface="Gill Sans"/>
            </a:endParaRPr>
          </a:p>
        </p:txBody>
      </p:sp>
      <p:sp>
        <p:nvSpPr>
          <p:cNvPr id="14" name="TextBox 13"/>
          <p:cNvSpPr txBox="1"/>
          <p:nvPr/>
        </p:nvSpPr>
        <p:spPr>
          <a:xfrm>
            <a:off x="5486400" y="6324600"/>
            <a:ext cx="3553677" cy="461665"/>
          </a:xfrm>
          <a:prstGeom prst="rect">
            <a:avLst/>
          </a:prstGeom>
          <a:noFill/>
        </p:spPr>
        <p:txBody>
          <a:bodyPr wrap="none" rtlCol="0">
            <a:spAutoFit/>
          </a:bodyPr>
          <a:lstStyle/>
          <a:p>
            <a:r>
              <a:rPr lang="en-US" sz="2400" b="0" dirty="0" smtClean="0">
                <a:solidFill>
                  <a:srgbClr val="FF0000"/>
                </a:solidFill>
                <a:latin typeface="Gill Sans"/>
                <a:cs typeface="Gill Sans"/>
              </a:rPr>
              <a:t>Much more next session…</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282229291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4"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3086100" y="2667000"/>
            <a:ext cx="29718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(K1, V1)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a:solidFill>
                  <a:srgbClr val="000000"/>
                </a:solidFill>
                <a:latin typeface="Andale Mono"/>
                <a:cs typeface="Andale Mono"/>
              </a:rPr>
              <a:t>List[(K2, V2)</a:t>
            </a:r>
            <a:r>
              <a:rPr lang="en-US" b="0" dirty="0" smtClean="0">
                <a:solidFill>
                  <a:srgbClr val="000000"/>
                </a:solidFill>
                <a:latin typeface="Andale Mono"/>
                <a:cs typeface="Andale Mono"/>
              </a:rPr>
              <a:t>]</a:t>
            </a:r>
            <a:endParaRPr lang="en-US" b="0" dirty="0">
              <a:solidFill>
                <a:schemeClr val="bg2"/>
              </a:solidFill>
            </a:endParaRPr>
          </a:p>
        </p:txBody>
      </p:sp>
      <p:sp>
        <p:nvSpPr>
          <p:cNvPr id="8" name="Text Box 4"/>
          <p:cNvSpPr txBox="1">
            <a:spLocks noChangeArrowheads="1"/>
          </p:cNvSpPr>
          <p:nvPr/>
        </p:nvSpPr>
        <p:spPr bwMode="auto">
          <a:xfrm>
            <a:off x="3048000" y="1828800"/>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List[(K1,V1)]</a:t>
            </a:r>
            <a:endParaRPr lang="en-US" sz="1700" b="0" dirty="0">
              <a:solidFill>
                <a:srgbClr val="000000"/>
              </a:solidFill>
              <a:latin typeface="Andale Mono"/>
              <a:cs typeface="Andale Mono"/>
            </a:endParaRPr>
          </a:p>
        </p:txBody>
      </p:sp>
      <p:sp>
        <p:nvSpPr>
          <p:cNvPr id="10" name="Text Box 4"/>
          <p:cNvSpPr txBox="1">
            <a:spLocks noChangeArrowheads="1"/>
          </p:cNvSpPr>
          <p:nvPr/>
        </p:nvSpPr>
        <p:spPr bwMode="auto">
          <a:xfrm>
            <a:off x="3048000" y="5208657"/>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List[K2,V2])</a:t>
            </a:r>
            <a:endParaRPr lang="en-US" sz="1700" b="0" dirty="0">
              <a:solidFill>
                <a:srgbClr val="000000"/>
              </a:solidFill>
              <a:latin typeface="Andale Mono"/>
              <a:cs typeface="Andale Mono"/>
            </a:endParaRPr>
          </a:p>
        </p:txBody>
      </p:sp>
      <p:sp>
        <p:nvSpPr>
          <p:cNvPr id="12" name="Rectangle 11"/>
          <p:cNvSpPr>
            <a:spLocks noChangeArrowheads="1"/>
          </p:cNvSpPr>
          <p:nvPr/>
        </p:nvSpPr>
        <p:spPr bwMode="auto">
          <a:xfrm>
            <a:off x="3086100" y="3733800"/>
            <a:ext cx="29718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smtClean="0">
                <a:solidFill>
                  <a:schemeClr val="bg2"/>
                </a:solidFill>
                <a:latin typeface="Gill Sans"/>
                <a:cs typeface="Gill Sans"/>
              </a:rPr>
              <a:t>reduce</a:t>
            </a:r>
            <a:br>
              <a:rPr lang="en-US" sz="1800" dirty="0" smtClean="0">
                <a:solidFill>
                  <a:schemeClr val="bg2"/>
                </a:solidFill>
                <a:latin typeface="Gill Sans"/>
                <a:cs typeface="Gill Sans"/>
              </a:rPr>
            </a:br>
            <a:r>
              <a:rPr lang="en-US" b="0" dirty="0" smtClean="0">
                <a:solidFill>
                  <a:srgbClr val="000000"/>
                </a:solidFill>
                <a:latin typeface="Andale Mono"/>
                <a:cs typeface="Andale Mono"/>
              </a:rPr>
              <a:t>g: </a:t>
            </a:r>
            <a:r>
              <a:rPr lang="en-US" b="0" dirty="0">
                <a:solidFill>
                  <a:srgbClr val="000000"/>
                </a:solidFill>
                <a:latin typeface="Andale Mono"/>
                <a:cs typeface="Andale Mono"/>
              </a:rPr>
              <a:t>(</a:t>
            </a:r>
            <a:r>
              <a:rPr lang="en-US" b="0" dirty="0" smtClean="0">
                <a:solidFill>
                  <a:srgbClr val="000000"/>
                </a:solidFill>
                <a:latin typeface="Andale Mono"/>
                <a:cs typeface="Andale Mono"/>
              </a:rPr>
              <a:t>K2, </a:t>
            </a:r>
            <a:r>
              <a:rPr lang="en-US" b="0" dirty="0" err="1" smtClean="0">
                <a:solidFill>
                  <a:srgbClr val="000000"/>
                </a:solidFill>
                <a:latin typeface="Andale Mono"/>
                <a:cs typeface="Andale Mono"/>
              </a:rPr>
              <a:t>Iterable</a:t>
            </a:r>
            <a:r>
              <a:rPr lang="en-US" b="0" dirty="0">
                <a:solidFill>
                  <a:srgbClr val="000000"/>
                </a:solidFill>
                <a:latin typeface="Andale Mono"/>
                <a:cs typeface="Andale Mono"/>
              </a:rPr>
              <a:t>[</a:t>
            </a:r>
            <a:r>
              <a:rPr lang="en-US" b="0" dirty="0" smtClean="0">
                <a:solidFill>
                  <a:srgbClr val="000000"/>
                </a:solidFill>
                <a:latin typeface="Andale Mono"/>
                <a:cs typeface="Andale Mono"/>
              </a:rPr>
              <a:t>V2]) </a:t>
            </a:r>
            <a:r>
              <a:rPr lang="en-US" b="0" dirty="0">
                <a:solidFill>
                  <a:srgbClr val="000000"/>
                </a:solidFill>
                <a:latin typeface="Andale Mono"/>
                <a:cs typeface="Andale Mono"/>
              </a:rPr>
              <a:t>⇒ List[(</a:t>
            </a:r>
            <a:r>
              <a:rPr lang="en-US" b="0" dirty="0" smtClean="0">
                <a:solidFill>
                  <a:srgbClr val="000000"/>
                </a:solidFill>
                <a:latin typeface="Andale Mono"/>
                <a:cs typeface="Andale Mono"/>
              </a:rPr>
              <a:t>K3, V3)]</a:t>
            </a:r>
            <a:endParaRPr lang="en-US" b="0" dirty="0">
              <a:solidFill>
                <a:schemeClr val="bg2"/>
              </a:solidFill>
            </a:endParaRPr>
          </a:p>
        </p:txBody>
      </p:sp>
      <p:cxnSp>
        <p:nvCxnSpPr>
          <p:cNvPr id="13" name="Straight Arrow Connector 12"/>
          <p:cNvCxnSpPr>
            <a:stCxn id="8" idx="2"/>
            <a:endCxn id="6" idx="0"/>
          </p:cNvCxnSpPr>
          <p:nvPr/>
        </p:nvCxnSpPr>
        <p:spPr bwMode="auto">
          <a:xfrm>
            <a:off x="4572000" y="2182743"/>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5" name="Straight Arrow Connector 14"/>
          <p:cNvCxnSpPr>
            <a:stCxn id="12" idx="2"/>
            <a:endCxn id="10" idx="0"/>
          </p:cNvCxnSpPr>
          <p:nvPr/>
        </p:nvCxnSpPr>
        <p:spPr bwMode="auto">
          <a:xfrm>
            <a:off x="4572000" y="4724400"/>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702829528"/>
      </p:ext>
    </p:extLst>
  </p:cSld>
  <p:clrMapOvr>
    <a:masterClrMapping/>
  </p:clrMapOv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57"/>
          <p:cNvGrpSpPr/>
          <p:nvPr/>
        </p:nvGrpSpPr>
        <p:grpSpPr>
          <a:xfrm>
            <a:off x="2014562" y="1905000"/>
            <a:ext cx="1371600" cy="3352800"/>
            <a:chOff x="152400" y="1905000"/>
            <a:chExt cx="1371600" cy="3352800"/>
          </a:xfrm>
        </p:grpSpPr>
        <p:sp>
          <p:nvSpPr>
            <p:cNvPr id="4" name="Text Box 4"/>
            <p:cNvSpPr txBox="1">
              <a:spLocks noChangeArrowheads="1"/>
            </p:cNvSpPr>
            <p:nvPr/>
          </p:nvSpPr>
          <p:spPr bwMode="auto">
            <a:xfrm>
              <a:off x="304800" y="1905000"/>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sp>
          <p:nvSpPr>
            <p:cNvPr id="5" name="Text Box 4"/>
            <p:cNvSpPr txBox="1">
              <a:spLocks noChangeArrowheads="1"/>
            </p:cNvSpPr>
            <p:nvPr/>
          </p:nvSpPr>
          <p:spPr bwMode="auto">
            <a:xfrm>
              <a:off x="304800" y="4903857"/>
              <a:ext cx="1066800" cy="353943"/>
            </a:xfrm>
            <a:prstGeom prst="rect">
              <a:avLst/>
            </a:prstGeom>
            <a:noFill/>
            <a:ln w="9525">
              <a:noFill/>
              <a:miter lim="800000"/>
              <a:headEnd/>
              <a:tailEnd/>
            </a:ln>
          </p:spPr>
          <p:txBody>
            <a:bodyPr wrap="square">
              <a:spAutoFit/>
            </a:bodyPr>
            <a:lstStyle/>
            <a:p>
              <a:pPr algn="ctr"/>
              <a:r>
                <a:rPr lang="en-US" sz="1700" b="0" smtClean="0">
                  <a:solidFill>
                    <a:srgbClr val="000000"/>
                  </a:solidFill>
                  <a:latin typeface="Andale Mono"/>
                  <a:cs typeface="Andale Mono"/>
                </a:rPr>
                <a:t>RDD[T]</a:t>
              </a:r>
              <a:endParaRPr lang="en-US" sz="1700" b="0" dirty="0">
                <a:solidFill>
                  <a:srgbClr val="000000"/>
                </a:solidFill>
                <a:latin typeface="Andale Mono"/>
                <a:cs typeface="Andale Mono"/>
              </a:endParaRPr>
            </a:p>
          </p:txBody>
        </p:sp>
        <p:sp>
          <p:nvSpPr>
            <p:cNvPr id="12" name="Rectangle 11"/>
            <p:cNvSpPr>
              <a:spLocks noChangeArrowheads="1"/>
            </p:cNvSpPr>
            <p:nvPr/>
          </p:nvSpPr>
          <p:spPr bwMode="auto">
            <a:xfrm>
              <a:off x="152400" y="3124200"/>
              <a:ext cx="1371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filter</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a:t>
              </a:r>
              <a:r>
                <a:rPr lang="en-US" b="0" dirty="0" smtClean="0">
                  <a:solidFill>
                    <a:srgbClr val="000000"/>
                  </a:solidFill>
                  <a:latin typeface="Andale Mono"/>
                  <a:cs typeface="Andale Mono"/>
                </a:rPr>
                <a:t>) ⇒ </a:t>
              </a:r>
              <a:r>
                <a:rPr lang="en-US" b="0" dirty="0">
                  <a:solidFill>
                    <a:srgbClr val="000000"/>
                  </a:solidFill>
                  <a:latin typeface="Andale Mono"/>
                  <a:cs typeface="Andale Mono"/>
                </a:rPr>
                <a:t>Boolean</a:t>
              </a:r>
            </a:p>
          </p:txBody>
        </p:sp>
        <p:cxnSp>
          <p:nvCxnSpPr>
            <p:cNvPr id="16" name="Straight Arrow Connector 15"/>
            <p:cNvCxnSpPr>
              <a:stCxn id="4" idx="2"/>
              <a:endCxn id="12" idx="0"/>
            </p:cNvCxnSpPr>
            <p:nvPr/>
          </p:nvCxnSpPr>
          <p:spPr bwMode="auto">
            <a:xfrm>
              <a:off x="838200" y="2258943"/>
              <a:ext cx="0" cy="865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8" name="Straight Arrow Connector 17"/>
            <p:cNvCxnSpPr>
              <a:stCxn id="12" idx="2"/>
              <a:endCxn id="5" idx="0"/>
            </p:cNvCxnSpPr>
            <p:nvPr/>
          </p:nvCxnSpPr>
          <p:spPr bwMode="auto">
            <a:xfrm>
              <a:off x="838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59" name="Group 58"/>
          <p:cNvGrpSpPr/>
          <p:nvPr/>
        </p:nvGrpSpPr>
        <p:grpSpPr>
          <a:xfrm>
            <a:off x="490562" y="1932057"/>
            <a:ext cx="1371600" cy="3325743"/>
            <a:chOff x="1676400" y="1932057"/>
            <a:chExt cx="1371600" cy="3325743"/>
          </a:xfrm>
        </p:grpSpPr>
        <p:sp>
          <p:nvSpPr>
            <p:cNvPr id="13" name="Rectangle 12"/>
            <p:cNvSpPr>
              <a:spLocks noChangeArrowheads="1"/>
            </p:cNvSpPr>
            <p:nvPr/>
          </p:nvSpPr>
          <p:spPr bwMode="auto">
            <a:xfrm>
              <a:off x="1676400" y="3124200"/>
              <a:ext cx="1371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U</a:t>
              </a:r>
              <a:endParaRPr lang="en-US" b="0" dirty="0">
                <a:solidFill>
                  <a:srgbClr val="000000"/>
                </a:solidFill>
                <a:latin typeface="Andale Mono"/>
                <a:cs typeface="Andale Mono"/>
              </a:endParaRPr>
            </a:p>
          </p:txBody>
        </p:sp>
        <p:sp>
          <p:nvSpPr>
            <p:cNvPr id="24" name="Text Box 4"/>
            <p:cNvSpPr txBox="1">
              <a:spLocks noChangeArrowheads="1"/>
            </p:cNvSpPr>
            <p:nvPr/>
          </p:nvSpPr>
          <p:spPr bwMode="auto">
            <a:xfrm>
              <a:off x="1828800" y="1932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5" name="Straight Arrow Connector 24"/>
            <p:cNvCxnSpPr>
              <a:stCxn id="24" idx="2"/>
              <a:endCxn id="13" idx="0"/>
            </p:cNvCxnSpPr>
            <p:nvPr/>
          </p:nvCxnSpPr>
          <p:spPr bwMode="auto">
            <a:xfrm>
              <a:off x="23622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0" name="Text Box 4"/>
            <p:cNvSpPr txBox="1">
              <a:spLocks noChangeArrowheads="1"/>
            </p:cNvSpPr>
            <p:nvPr/>
          </p:nvSpPr>
          <p:spPr bwMode="auto">
            <a:xfrm>
              <a:off x="1828800" y="49038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RDD[U]</a:t>
              </a:r>
              <a:endParaRPr lang="en-US" sz="1700" b="0" dirty="0">
                <a:solidFill>
                  <a:srgbClr val="000000"/>
                </a:solidFill>
                <a:latin typeface="Andale Mono"/>
                <a:cs typeface="Andale Mono"/>
              </a:endParaRPr>
            </a:p>
          </p:txBody>
        </p:sp>
        <p:cxnSp>
          <p:nvCxnSpPr>
            <p:cNvPr id="31" name="Straight Arrow Connector 30"/>
            <p:cNvCxnSpPr>
              <a:stCxn id="13" idx="2"/>
              <a:endCxn id="30" idx="0"/>
            </p:cNvCxnSpPr>
            <p:nvPr/>
          </p:nvCxnSpPr>
          <p:spPr bwMode="auto">
            <a:xfrm>
              <a:off x="2362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60" name="Group 59"/>
          <p:cNvGrpSpPr/>
          <p:nvPr/>
        </p:nvGrpSpPr>
        <p:grpSpPr>
          <a:xfrm>
            <a:off x="3538562" y="1932057"/>
            <a:ext cx="2514600" cy="3325743"/>
            <a:chOff x="3962400" y="1932057"/>
            <a:chExt cx="2514600" cy="3325743"/>
          </a:xfrm>
        </p:grpSpPr>
        <p:sp>
          <p:nvSpPr>
            <p:cNvPr id="14" name="Rectangle 13"/>
            <p:cNvSpPr>
              <a:spLocks noChangeArrowheads="1"/>
            </p:cNvSpPr>
            <p:nvPr/>
          </p:nvSpPr>
          <p:spPr bwMode="auto">
            <a:xfrm>
              <a:off x="3962400" y="31242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flatMap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err="1">
                  <a:solidFill>
                    <a:srgbClr val="000000"/>
                  </a:solidFill>
                  <a:latin typeface="Andale Mono"/>
                  <a:cs typeface="Andale Mono"/>
                </a:rPr>
                <a:t>TraversableOnce</a:t>
              </a:r>
              <a:r>
                <a:rPr lang="en-US" b="0" dirty="0">
                  <a:solidFill>
                    <a:srgbClr val="000000"/>
                  </a:solidFill>
                  <a:latin typeface="Andale Mono"/>
                  <a:cs typeface="Andale Mono"/>
                </a:rPr>
                <a:t>[U]</a:t>
              </a:r>
            </a:p>
          </p:txBody>
        </p:sp>
        <p:sp>
          <p:nvSpPr>
            <p:cNvPr id="26" name="Text Box 4"/>
            <p:cNvSpPr txBox="1">
              <a:spLocks noChangeArrowheads="1"/>
            </p:cNvSpPr>
            <p:nvPr/>
          </p:nvSpPr>
          <p:spPr bwMode="auto">
            <a:xfrm>
              <a:off x="4686300" y="1932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7" name="Straight Arrow Connector 26"/>
            <p:cNvCxnSpPr>
              <a:stCxn id="26" idx="2"/>
              <a:endCxn id="14" idx="0"/>
            </p:cNvCxnSpPr>
            <p:nvPr/>
          </p:nvCxnSpPr>
          <p:spPr bwMode="auto">
            <a:xfrm>
              <a:off x="52197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2" name="Text Box 4"/>
            <p:cNvSpPr txBox="1">
              <a:spLocks noChangeArrowheads="1"/>
            </p:cNvSpPr>
            <p:nvPr/>
          </p:nvSpPr>
          <p:spPr bwMode="auto">
            <a:xfrm>
              <a:off x="4686300" y="49038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RDD[U]</a:t>
              </a:r>
              <a:endParaRPr lang="en-US" sz="1700" b="0" dirty="0">
                <a:solidFill>
                  <a:srgbClr val="000000"/>
                </a:solidFill>
                <a:latin typeface="Andale Mono"/>
                <a:cs typeface="Andale Mono"/>
              </a:endParaRPr>
            </a:p>
          </p:txBody>
        </p:sp>
        <p:cxnSp>
          <p:nvCxnSpPr>
            <p:cNvPr id="33" name="Straight Arrow Connector 32"/>
            <p:cNvCxnSpPr>
              <a:stCxn id="14" idx="2"/>
              <a:endCxn id="32" idx="0"/>
            </p:cNvCxnSpPr>
            <p:nvPr/>
          </p:nvCxnSpPr>
          <p:spPr bwMode="auto">
            <a:xfrm>
              <a:off x="52197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61" name="Group 60"/>
          <p:cNvGrpSpPr/>
          <p:nvPr/>
        </p:nvGrpSpPr>
        <p:grpSpPr>
          <a:xfrm>
            <a:off x="6172200" y="1932057"/>
            <a:ext cx="2514600" cy="3325743"/>
            <a:chOff x="6596038" y="1932057"/>
            <a:chExt cx="2514600" cy="3325743"/>
          </a:xfrm>
        </p:grpSpPr>
        <p:sp>
          <p:nvSpPr>
            <p:cNvPr id="15" name="Rectangle 14"/>
            <p:cNvSpPr>
              <a:spLocks noChangeArrowheads="1"/>
            </p:cNvSpPr>
            <p:nvPr/>
          </p:nvSpPr>
          <p:spPr bwMode="auto">
            <a:xfrm>
              <a:off x="6596038" y="31242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mapPartitions</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(Iterator[T])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a:solidFill>
                    <a:srgbClr val="000000"/>
                  </a:solidFill>
                  <a:latin typeface="Andale Mono"/>
                  <a:cs typeface="Andale Mono"/>
                </a:rPr>
                <a:t>Iterator[U]</a:t>
              </a:r>
            </a:p>
          </p:txBody>
        </p:sp>
        <p:sp>
          <p:nvSpPr>
            <p:cNvPr id="28" name="Text Box 4"/>
            <p:cNvSpPr txBox="1">
              <a:spLocks noChangeArrowheads="1"/>
            </p:cNvSpPr>
            <p:nvPr/>
          </p:nvSpPr>
          <p:spPr bwMode="auto">
            <a:xfrm>
              <a:off x="7319938" y="1932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9" name="Straight Arrow Connector 28"/>
            <p:cNvCxnSpPr>
              <a:stCxn id="28" idx="2"/>
              <a:endCxn id="15" idx="0"/>
            </p:cNvCxnSpPr>
            <p:nvPr/>
          </p:nvCxnSpPr>
          <p:spPr bwMode="auto">
            <a:xfrm>
              <a:off x="7853338"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4" name="Text Box 4"/>
            <p:cNvSpPr txBox="1">
              <a:spLocks noChangeArrowheads="1"/>
            </p:cNvSpPr>
            <p:nvPr/>
          </p:nvSpPr>
          <p:spPr bwMode="auto">
            <a:xfrm>
              <a:off x="7319938" y="49038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RDD[U]</a:t>
              </a:r>
              <a:endParaRPr lang="en-US" sz="1700" b="0" dirty="0">
                <a:solidFill>
                  <a:srgbClr val="000000"/>
                </a:solidFill>
                <a:latin typeface="Andale Mono"/>
                <a:cs typeface="Andale Mono"/>
              </a:endParaRPr>
            </a:p>
          </p:txBody>
        </p:sp>
        <p:cxnSp>
          <p:nvCxnSpPr>
            <p:cNvPr id="35" name="Straight Arrow Connector 34"/>
            <p:cNvCxnSpPr>
              <a:stCxn id="15" idx="2"/>
              <a:endCxn id="34" idx="0"/>
            </p:cNvCxnSpPr>
            <p:nvPr/>
          </p:nvCxnSpPr>
          <p:spPr bwMode="auto">
            <a:xfrm>
              <a:off x="7853338"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63" name="TextBox 62"/>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3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Map-like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816243779"/>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76200" y="1932057"/>
            <a:ext cx="3124200" cy="3325743"/>
            <a:chOff x="76200" y="1932057"/>
            <a:chExt cx="3124200" cy="3325743"/>
          </a:xfrm>
        </p:grpSpPr>
        <p:sp>
          <p:nvSpPr>
            <p:cNvPr id="3" name="Text Box 4"/>
            <p:cNvSpPr txBox="1">
              <a:spLocks noChangeArrowheads="1"/>
            </p:cNvSpPr>
            <p:nvPr/>
          </p:nvSpPr>
          <p:spPr bwMode="auto">
            <a:xfrm>
              <a:off x="6096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5" name="Text Box 4"/>
            <p:cNvSpPr txBox="1">
              <a:spLocks noChangeArrowheads="1"/>
            </p:cNvSpPr>
            <p:nvPr/>
          </p:nvSpPr>
          <p:spPr bwMode="auto">
            <a:xfrm>
              <a:off x="76200" y="4903857"/>
              <a:ext cx="31242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a:t>
              </a:r>
              <a:r>
                <a:rPr lang="en-US" sz="1700" b="0" dirty="0" err="1" smtClean="0">
                  <a:solidFill>
                    <a:srgbClr val="000000"/>
                  </a:solidFill>
                  <a:latin typeface="Andale Mono"/>
                  <a:cs typeface="Andale Mono"/>
                </a:rPr>
                <a:t>Iterable</a:t>
              </a:r>
              <a:r>
                <a:rPr lang="en-US" sz="1700" b="0" dirty="0">
                  <a:solidFill>
                    <a:srgbClr val="000000"/>
                  </a:solidFill>
                  <a:latin typeface="Andale Mono"/>
                  <a:cs typeface="Andale Mono"/>
                </a:rPr>
                <a:t>[</a:t>
              </a:r>
              <a:r>
                <a:rPr lang="en-US" sz="1700" b="0" dirty="0" smtClean="0">
                  <a:solidFill>
                    <a:srgbClr val="000000"/>
                  </a:solidFill>
                  <a:latin typeface="Andale Mono"/>
                  <a:cs typeface="Andale Mono"/>
                </a:rPr>
                <a:t>V])]</a:t>
              </a:r>
              <a:endParaRPr lang="en-US" sz="1700" b="0" dirty="0">
                <a:solidFill>
                  <a:srgbClr val="000000"/>
                </a:solidFill>
                <a:latin typeface="Andale Mono"/>
                <a:cs typeface="Andale Mono"/>
              </a:endParaRPr>
            </a:p>
          </p:txBody>
        </p:sp>
        <p:sp>
          <p:nvSpPr>
            <p:cNvPr id="6" name="Rectangle 5"/>
            <p:cNvSpPr>
              <a:spLocks noChangeArrowheads="1"/>
            </p:cNvSpPr>
            <p:nvPr/>
          </p:nvSpPr>
          <p:spPr bwMode="auto">
            <a:xfrm>
              <a:off x="609600" y="3124200"/>
              <a:ext cx="20574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groupByKey</a:t>
              </a:r>
              <a:endParaRPr lang="en-US" sz="1800" dirty="0">
                <a:solidFill>
                  <a:schemeClr val="bg2"/>
                </a:solidFill>
                <a:latin typeface="Gill Sans"/>
                <a:cs typeface="Gill Sans"/>
              </a:endParaRPr>
            </a:p>
          </p:txBody>
        </p:sp>
        <p:cxnSp>
          <p:nvCxnSpPr>
            <p:cNvPr id="27" name="Straight Arrow Connector 26"/>
            <p:cNvCxnSpPr>
              <a:stCxn id="3" idx="2"/>
              <a:endCxn id="6" idx="0"/>
            </p:cNvCxnSpPr>
            <p:nvPr/>
          </p:nvCxnSpPr>
          <p:spPr bwMode="auto">
            <a:xfrm>
              <a:off x="16383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8" name="Straight Arrow Connector 27"/>
            <p:cNvCxnSpPr>
              <a:stCxn id="6" idx="2"/>
              <a:endCxn id="5" idx="0"/>
            </p:cNvCxnSpPr>
            <p:nvPr/>
          </p:nvCxnSpPr>
          <p:spPr bwMode="auto">
            <a:xfrm>
              <a:off x="1638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2" name="Group 1"/>
          <p:cNvGrpSpPr/>
          <p:nvPr/>
        </p:nvGrpSpPr>
        <p:grpSpPr>
          <a:xfrm>
            <a:off x="3238500" y="1932057"/>
            <a:ext cx="2057400" cy="3325743"/>
            <a:chOff x="3238500" y="1932057"/>
            <a:chExt cx="2057400" cy="3325743"/>
          </a:xfrm>
        </p:grpSpPr>
        <p:sp>
          <p:nvSpPr>
            <p:cNvPr id="12" name="Rectangle 11"/>
            <p:cNvSpPr>
              <a:spLocks noChangeArrowheads="1"/>
            </p:cNvSpPr>
            <p:nvPr/>
          </p:nvSpPr>
          <p:spPr bwMode="auto">
            <a:xfrm>
              <a:off x="3238500" y="3124200"/>
              <a:ext cx="20574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reduceByKey</a:t>
              </a:r>
              <a:endParaRPr lang="en-US" sz="1800" dirty="0">
                <a:solidFill>
                  <a:schemeClr val="bg2"/>
                </a:solidFill>
                <a:latin typeface="Gill Sans"/>
                <a:cs typeface="Gill Sans"/>
              </a:endParaRPr>
            </a:p>
            <a:p>
              <a:pPr algn="ctr"/>
              <a:r>
                <a:rPr lang="en-US" b="0" dirty="0">
                  <a:solidFill>
                    <a:srgbClr val="000000"/>
                  </a:solidFill>
                  <a:latin typeface="Andale Mono"/>
                  <a:cs typeface="Andale Mono"/>
                </a:rPr>
                <a:t>f: (V, V) ⇒ V</a:t>
              </a:r>
            </a:p>
          </p:txBody>
        </p:sp>
        <p:sp>
          <p:nvSpPr>
            <p:cNvPr id="24" name="Text Box 4"/>
            <p:cNvSpPr txBox="1">
              <a:spLocks noChangeArrowheads="1"/>
            </p:cNvSpPr>
            <p:nvPr/>
          </p:nvSpPr>
          <p:spPr bwMode="auto">
            <a:xfrm>
              <a:off x="32385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25" name="Text Box 4"/>
            <p:cNvSpPr txBox="1">
              <a:spLocks noChangeArrowheads="1"/>
            </p:cNvSpPr>
            <p:nvPr/>
          </p:nvSpPr>
          <p:spPr bwMode="auto">
            <a:xfrm>
              <a:off x="3390900" y="4903857"/>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cxnSp>
          <p:nvCxnSpPr>
            <p:cNvPr id="30" name="Straight Arrow Connector 29"/>
            <p:cNvCxnSpPr>
              <a:stCxn id="24" idx="2"/>
              <a:endCxn id="12" idx="0"/>
            </p:cNvCxnSpPr>
            <p:nvPr/>
          </p:nvCxnSpPr>
          <p:spPr bwMode="auto">
            <a:xfrm>
              <a:off x="42672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33" name="Straight Arrow Connector 32"/>
            <p:cNvCxnSpPr>
              <a:stCxn id="12" idx="2"/>
              <a:endCxn id="25" idx="0"/>
            </p:cNvCxnSpPr>
            <p:nvPr/>
          </p:nvCxnSpPr>
          <p:spPr bwMode="auto">
            <a:xfrm>
              <a:off x="4267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8" name="Group 7"/>
          <p:cNvGrpSpPr/>
          <p:nvPr/>
        </p:nvGrpSpPr>
        <p:grpSpPr>
          <a:xfrm>
            <a:off x="5867400" y="1932057"/>
            <a:ext cx="2971800" cy="3325743"/>
            <a:chOff x="5867400" y="1932057"/>
            <a:chExt cx="2971800" cy="3325743"/>
          </a:xfrm>
        </p:grpSpPr>
        <p:sp>
          <p:nvSpPr>
            <p:cNvPr id="7" name="Text Box 4"/>
            <p:cNvSpPr txBox="1">
              <a:spLocks noChangeArrowheads="1"/>
            </p:cNvSpPr>
            <p:nvPr/>
          </p:nvSpPr>
          <p:spPr bwMode="auto">
            <a:xfrm>
              <a:off x="63246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11" name="Rectangle 10"/>
            <p:cNvSpPr>
              <a:spLocks noChangeArrowheads="1"/>
            </p:cNvSpPr>
            <p:nvPr/>
          </p:nvSpPr>
          <p:spPr bwMode="auto">
            <a:xfrm>
              <a:off x="5867400" y="3124200"/>
              <a:ext cx="29718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a:solidFill>
                    <a:schemeClr val="bg2"/>
                  </a:solidFill>
                  <a:latin typeface="Gill Sans"/>
                  <a:cs typeface="Gill Sans"/>
                </a:rPr>
                <a:t>aggregateByKey</a:t>
              </a:r>
              <a:endParaRPr lang="en-US" sz="1800" dirty="0">
                <a:solidFill>
                  <a:schemeClr val="bg2"/>
                </a:solidFill>
                <a:latin typeface="Gill Sans"/>
                <a:cs typeface="Gill Sans"/>
              </a:endParaRPr>
            </a:p>
            <a:p>
              <a:pPr algn="ctr"/>
              <a:r>
                <a:rPr lang="en-US" b="0" dirty="0" err="1" smtClean="0">
                  <a:solidFill>
                    <a:srgbClr val="000000"/>
                  </a:solidFill>
                  <a:latin typeface="Andale Mono"/>
                  <a:cs typeface="Andale Mono"/>
                </a:rPr>
                <a:t>seqOp</a:t>
              </a:r>
              <a:r>
                <a:rPr lang="en-US" b="0" dirty="0">
                  <a:solidFill>
                    <a:srgbClr val="000000"/>
                  </a:solidFill>
                  <a:latin typeface="Andale Mono"/>
                  <a:cs typeface="Andale Mono"/>
                </a:rPr>
                <a:t>: (U, V) ⇒ U, </a:t>
              </a:r>
              <a:r>
                <a:rPr lang="en-US" b="0" dirty="0" err="1">
                  <a:solidFill>
                    <a:srgbClr val="000000"/>
                  </a:solidFill>
                  <a:latin typeface="Andale Mono"/>
                  <a:cs typeface="Andale Mono"/>
                </a:rPr>
                <a:t>combOp</a:t>
              </a:r>
              <a:r>
                <a:rPr lang="en-US" b="0" dirty="0">
                  <a:solidFill>
                    <a:srgbClr val="000000"/>
                  </a:solidFill>
                  <a:latin typeface="Andale Mono"/>
                  <a:cs typeface="Andale Mono"/>
                </a:rPr>
                <a:t>: (U, U) ⇒ </a:t>
              </a:r>
              <a:r>
                <a:rPr lang="en-US" b="0" dirty="0" smtClean="0">
                  <a:solidFill>
                    <a:srgbClr val="000000"/>
                  </a:solidFill>
                  <a:latin typeface="Andale Mono"/>
                  <a:cs typeface="Andale Mono"/>
                </a:rPr>
                <a:t>U</a:t>
              </a:r>
              <a:endParaRPr lang="en-US" b="0" dirty="0">
                <a:solidFill>
                  <a:srgbClr val="000000"/>
                </a:solidFill>
                <a:latin typeface="Andale Mono"/>
                <a:cs typeface="Andale Mono"/>
              </a:endParaRPr>
            </a:p>
          </p:txBody>
        </p:sp>
        <p:sp>
          <p:nvSpPr>
            <p:cNvPr id="26" name="Text Box 4"/>
            <p:cNvSpPr txBox="1">
              <a:spLocks noChangeArrowheads="1"/>
            </p:cNvSpPr>
            <p:nvPr/>
          </p:nvSpPr>
          <p:spPr bwMode="auto">
            <a:xfrm>
              <a:off x="6477000" y="4903857"/>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U)]</a:t>
              </a:r>
              <a:endParaRPr lang="en-US" sz="1700" b="0" dirty="0">
                <a:solidFill>
                  <a:srgbClr val="000000"/>
                </a:solidFill>
                <a:latin typeface="Andale Mono"/>
                <a:cs typeface="Andale Mono"/>
              </a:endParaRPr>
            </a:p>
          </p:txBody>
        </p:sp>
        <p:cxnSp>
          <p:nvCxnSpPr>
            <p:cNvPr id="36" name="Straight Arrow Connector 35"/>
            <p:cNvCxnSpPr>
              <a:stCxn id="7" idx="2"/>
              <a:endCxn id="11" idx="0"/>
            </p:cNvCxnSpPr>
            <p:nvPr/>
          </p:nvCxnSpPr>
          <p:spPr bwMode="auto">
            <a:xfrm>
              <a:off x="73533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39" name="Straight Arrow Connector 38"/>
            <p:cNvCxnSpPr>
              <a:stCxn id="11" idx="2"/>
              <a:endCxn id="26" idx="0"/>
            </p:cNvCxnSpPr>
            <p:nvPr/>
          </p:nvCxnSpPr>
          <p:spPr bwMode="auto">
            <a:xfrm>
              <a:off x="7353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43" name="TextBox 42"/>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22"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Reduce-like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2352486167"/>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1" descr="Eniac.jpg"/>
          <p:cNvPicPr>
            <a:picLocks noChangeAspect="1"/>
          </p:cNvPicPr>
          <p:nvPr/>
        </p:nvPicPr>
        <p:blipFill>
          <a:blip r:embed="rId2"/>
          <a:srcRect/>
          <a:stretch>
            <a:fillRect/>
          </a:stretch>
        </p:blipFill>
        <p:spPr bwMode="auto">
          <a:xfrm>
            <a:off x="0" y="-64287"/>
            <a:ext cx="9144000" cy="6986573"/>
          </a:xfrm>
          <a:prstGeom prst="rect">
            <a:avLst/>
          </a:prstGeom>
          <a:noFill/>
          <a:ln w="9525">
            <a:noFill/>
            <a:miter lim="800000"/>
            <a:headEnd/>
            <a:tailEnd/>
          </a:ln>
        </p:spPr>
      </p:pic>
      <p:sp>
        <p:nvSpPr>
          <p:cNvPr id="9219" name="TextBox 2"/>
          <p:cNvSpPr txBox="1">
            <a:spLocks noChangeArrowheads="1"/>
          </p:cNvSpPr>
          <p:nvPr/>
        </p:nvSpPr>
        <p:spPr bwMode="auto">
          <a:xfrm>
            <a:off x="0" y="6629400"/>
            <a:ext cx="1731125" cy="246221"/>
          </a:xfrm>
          <a:prstGeom prst="rect">
            <a:avLst/>
          </a:prstGeom>
          <a:noFill/>
          <a:ln w="9525">
            <a:noFill/>
            <a:miter lim="800000"/>
            <a:headEnd/>
            <a:tailEnd/>
          </a:ln>
        </p:spPr>
        <p:txBody>
          <a:bodyPr wrap="none">
            <a:prstTxWarp prst="textNoShape">
              <a:avLst/>
            </a:prstTxWarp>
            <a:spAutoFit/>
          </a:bodyPr>
          <a:lstStyle/>
          <a:p>
            <a:r>
              <a:rPr lang="en-US" sz="1000" b="0" dirty="0"/>
              <a:t>Source: </a:t>
            </a:r>
            <a:r>
              <a:rPr lang="en-US" sz="1000" b="0" dirty="0" smtClean="0"/>
              <a:t>Wikipedia (ENIAC)</a:t>
            </a:r>
            <a:endParaRPr lang="en-US" sz="1000" b="0" dirty="0"/>
          </a:p>
        </p:txBody>
      </p:sp>
      <p:sp>
        <p:nvSpPr>
          <p:cNvPr id="4" name="Text Box 4"/>
          <p:cNvSpPr txBox="1">
            <a:spLocks noChangeArrowheads="1"/>
          </p:cNvSpPr>
          <p:nvPr/>
        </p:nvSpPr>
        <p:spPr bwMode="auto">
          <a:xfrm>
            <a:off x="0" y="5816024"/>
            <a:ext cx="9144000" cy="584776"/>
          </a:xfrm>
          <a:prstGeom prst="rect">
            <a:avLst/>
          </a:prstGeom>
          <a:noFill/>
          <a:ln w="9525">
            <a:noFill/>
            <a:miter lim="800000"/>
            <a:headEnd/>
            <a:tailEnd/>
          </a:ln>
        </p:spPr>
        <p:txBody>
          <a:bodyPr wrap="square">
            <a:spAutoFit/>
          </a:bodyPr>
          <a:lstStyle/>
          <a:p>
            <a:pPr algn="ctr"/>
            <a:r>
              <a:rPr lang="en-US" sz="3200" b="0" dirty="0" smtClean="0">
                <a:latin typeface="Gill Sans"/>
                <a:cs typeface="Gill Sans"/>
              </a:rPr>
              <a:t>So you like programming in assembly?</a:t>
            </a:r>
            <a:endParaRPr lang="en-US" sz="3200" b="0" dirty="0">
              <a:latin typeface="Gill Sans"/>
              <a:cs typeface="Gill Sans"/>
            </a:endParaRPr>
          </a:p>
        </p:txBody>
      </p:sp>
    </p:spTree>
    <p:extLst>
      <p:ext uri="{BB962C8B-B14F-4D97-AF65-F5344CB8AC3E}">
        <p14:creationId xmlns:p14="http://schemas.microsoft.com/office/powerpoint/2010/main" val="3399907070"/>
      </p:ext>
    </p:extLst>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381000" y="1932057"/>
            <a:ext cx="3733800" cy="3325743"/>
            <a:chOff x="381000" y="1932057"/>
            <a:chExt cx="3733800" cy="3325743"/>
          </a:xfrm>
        </p:grpSpPr>
        <p:sp>
          <p:nvSpPr>
            <p:cNvPr id="40" name="Text Box 4"/>
            <p:cNvSpPr txBox="1">
              <a:spLocks noChangeArrowheads="1"/>
            </p:cNvSpPr>
            <p:nvPr/>
          </p:nvSpPr>
          <p:spPr bwMode="auto">
            <a:xfrm>
              <a:off x="1409700" y="1932057"/>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41" name="Text Box 4"/>
            <p:cNvSpPr txBox="1">
              <a:spLocks noChangeArrowheads="1"/>
            </p:cNvSpPr>
            <p:nvPr/>
          </p:nvSpPr>
          <p:spPr bwMode="auto">
            <a:xfrm>
              <a:off x="3810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42" name="Rectangle 41"/>
            <p:cNvSpPr>
              <a:spLocks noChangeArrowheads="1"/>
            </p:cNvSpPr>
            <p:nvPr/>
          </p:nvSpPr>
          <p:spPr bwMode="auto">
            <a:xfrm>
              <a:off x="838200" y="3124200"/>
              <a:ext cx="2819400" cy="990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sort</a:t>
              </a:r>
              <a:endParaRPr lang="en-US" sz="1800" dirty="0">
                <a:solidFill>
                  <a:schemeClr val="bg2"/>
                </a:solidFill>
                <a:latin typeface="Gill Sans"/>
                <a:cs typeface="Gill Sans"/>
              </a:endParaRPr>
            </a:p>
          </p:txBody>
        </p:sp>
        <p:cxnSp>
          <p:nvCxnSpPr>
            <p:cNvPr id="44" name="Straight Arrow Connector 43"/>
            <p:cNvCxnSpPr>
              <a:stCxn id="42" idx="2"/>
              <a:endCxn id="41" idx="0"/>
            </p:cNvCxnSpPr>
            <p:nvPr/>
          </p:nvCxnSpPr>
          <p:spPr bwMode="auto">
            <a:xfrm>
              <a:off x="22479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8" name="Straight Arrow Connector 17"/>
            <p:cNvCxnSpPr>
              <a:stCxn id="40" idx="2"/>
              <a:endCxn id="42" idx="0"/>
            </p:cNvCxnSpPr>
            <p:nvPr/>
          </p:nvCxnSpPr>
          <p:spPr bwMode="auto">
            <a:xfrm>
              <a:off x="22479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1" name="TextBox 20"/>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grpSp>
        <p:nvGrpSpPr>
          <p:cNvPr id="3" name="Group 2"/>
          <p:cNvGrpSpPr/>
          <p:nvPr/>
        </p:nvGrpSpPr>
        <p:grpSpPr>
          <a:xfrm>
            <a:off x="4343400" y="1905000"/>
            <a:ext cx="4648200" cy="3352800"/>
            <a:chOff x="4343400" y="1905000"/>
            <a:chExt cx="4648200" cy="3352800"/>
          </a:xfrm>
        </p:grpSpPr>
        <p:sp>
          <p:nvSpPr>
            <p:cNvPr id="62" name="Text Box 4"/>
            <p:cNvSpPr txBox="1">
              <a:spLocks noChangeArrowheads="1"/>
            </p:cNvSpPr>
            <p:nvPr/>
          </p:nvSpPr>
          <p:spPr bwMode="auto">
            <a:xfrm>
              <a:off x="43434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38" name="Text Box 4"/>
            <p:cNvSpPr txBox="1">
              <a:spLocks noChangeArrowheads="1"/>
            </p:cNvSpPr>
            <p:nvPr/>
          </p:nvSpPr>
          <p:spPr bwMode="auto">
            <a:xfrm>
              <a:off x="5829300" y="1905000"/>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39" name="Rectangle 38"/>
            <p:cNvSpPr>
              <a:spLocks noChangeArrowheads="1"/>
            </p:cNvSpPr>
            <p:nvPr/>
          </p:nvSpPr>
          <p:spPr bwMode="auto">
            <a:xfrm>
              <a:off x="5257800" y="3097143"/>
              <a:ext cx="2819400" cy="990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err="1" smtClean="0">
                  <a:solidFill>
                    <a:schemeClr val="bg2"/>
                  </a:solidFill>
                  <a:latin typeface="Gill Sans"/>
                  <a:cs typeface="Gill Sans"/>
                </a:rPr>
                <a:t>repartitionAnd</a:t>
              </a:r>
              <a:r>
                <a:rPr lang="en-US" sz="1800" dirty="0" smtClean="0">
                  <a:solidFill>
                    <a:schemeClr val="bg2"/>
                  </a:solidFill>
                  <a:latin typeface="Gill Sans"/>
                  <a:cs typeface="Gill Sans"/>
                </a:rPr>
                <a:t/>
              </a:r>
              <a:br>
                <a:rPr lang="en-US" sz="1800" dirty="0" smtClean="0">
                  <a:solidFill>
                    <a:schemeClr val="bg2"/>
                  </a:solidFill>
                  <a:latin typeface="Gill Sans"/>
                  <a:cs typeface="Gill Sans"/>
                </a:rPr>
              </a:br>
              <a:r>
                <a:rPr lang="en-US" sz="1800" dirty="0" err="1" smtClean="0">
                  <a:solidFill>
                    <a:schemeClr val="bg2"/>
                  </a:solidFill>
                  <a:latin typeface="Gill Sans"/>
                  <a:cs typeface="Gill Sans"/>
                </a:rPr>
                <a:t>SortWithinPartitions</a:t>
              </a:r>
              <a:endParaRPr lang="en-US" sz="1800" dirty="0">
                <a:solidFill>
                  <a:schemeClr val="bg2"/>
                </a:solidFill>
                <a:latin typeface="Gill Sans"/>
                <a:cs typeface="Gill Sans"/>
              </a:endParaRPr>
            </a:p>
          </p:txBody>
        </p:sp>
        <p:cxnSp>
          <p:nvCxnSpPr>
            <p:cNvPr id="43" name="Straight Arrow Connector 42"/>
            <p:cNvCxnSpPr>
              <a:stCxn id="39" idx="2"/>
            </p:cNvCxnSpPr>
            <p:nvPr/>
          </p:nvCxnSpPr>
          <p:spPr bwMode="auto">
            <a:xfrm>
              <a:off x="6667500" y="4087743"/>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Straight Arrow Connector 44"/>
            <p:cNvCxnSpPr>
              <a:stCxn id="38" idx="2"/>
              <a:endCxn id="39" idx="0"/>
            </p:cNvCxnSpPr>
            <p:nvPr/>
          </p:nvCxnSpPr>
          <p:spPr bwMode="auto">
            <a:xfrm>
              <a:off x="6667500" y="2258943"/>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Sort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1352641555"/>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57200" y="1932057"/>
            <a:ext cx="3886200" cy="3325743"/>
            <a:chOff x="457200" y="1932057"/>
            <a:chExt cx="3886200" cy="3325743"/>
          </a:xfrm>
        </p:grpSpPr>
        <p:sp>
          <p:nvSpPr>
            <p:cNvPr id="81" name="Rectangle 80"/>
            <p:cNvSpPr>
              <a:spLocks noChangeArrowheads="1"/>
            </p:cNvSpPr>
            <p:nvPr/>
          </p:nvSpPr>
          <p:spPr bwMode="auto">
            <a:xfrm>
              <a:off x="12954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smtClean="0">
                  <a:solidFill>
                    <a:schemeClr val="bg2"/>
                  </a:solidFill>
                  <a:latin typeface="Gill Sans"/>
                  <a:cs typeface="Gill Sans"/>
                </a:rPr>
                <a:t>join</a:t>
              </a:r>
              <a:endParaRPr lang="en-US" sz="1800" dirty="0">
                <a:solidFill>
                  <a:schemeClr val="bg2"/>
                </a:solidFill>
                <a:latin typeface="Gill Sans"/>
                <a:cs typeface="Gill Sans"/>
              </a:endParaRPr>
            </a:p>
          </p:txBody>
        </p:sp>
        <p:sp>
          <p:nvSpPr>
            <p:cNvPr id="40" name="Text Box 4"/>
            <p:cNvSpPr txBox="1">
              <a:spLocks noChangeArrowheads="1"/>
            </p:cNvSpPr>
            <p:nvPr/>
          </p:nvSpPr>
          <p:spPr bwMode="auto">
            <a:xfrm>
              <a:off x="5334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4572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 W))]</a:t>
              </a:r>
            </a:p>
          </p:txBody>
        </p:sp>
        <p:sp>
          <p:nvSpPr>
            <p:cNvPr id="43" name="Text Box 4"/>
            <p:cNvSpPr txBox="1">
              <a:spLocks noChangeArrowheads="1"/>
            </p:cNvSpPr>
            <p:nvPr/>
          </p:nvSpPr>
          <p:spPr bwMode="auto">
            <a:xfrm>
              <a:off x="22860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44" name="Straight Arrow Connector 43"/>
            <p:cNvCxnSpPr>
              <a:endCxn id="41" idx="0"/>
            </p:cNvCxnSpPr>
            <p:nvPr/>
          </p:nvCxnSpPr>
          <p:spPr bwMode="auto">
            <a:xfrm>
              <a:off x="23241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Elbow Connector 44"/>
            <p:cNvCxnSpPr>
              <a:stCxn id="40" idx="2"/>
            </p:cNvCxnSpPr>
            <p:nvPr/>
          </p:nvCxnSpPr>
          <p:spPr bwMode="auto">
            <a:xfrm rot="16200000" flipH="1">
              <a:off x="12382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6" name="Elbow Connector 45"/>
            <p:cNvCxnSpPr>
              <a:stCxn id="43" idx="2"/>
            </p:cNvCxnSpPr>
            <p:nvPr/>
          </p:nvCxnSpPr>
          <p:spPr bwMode="auto">
            <a:xfrm rot="5400000">
              <a:off x="22098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3" name="Group 2"/>
          <p:cNvGrpSpPr/>
          <p:nvPr/>
        </p:nvGrpSpPr>
        <p:grpSpPr>
          <a:xfrm>
            <a:off x="4114800" y="1932057"/>
            <a:ext cx="4953000" cy="3325743"/>
            <a:chOff x="4114800" y="1932057"/>
            <a:chExt cx="4953000" cy="3325743"/>
          </a:xfrm>
        </p:grpSpPr>
        <p:sp>
          <p:nvSpPr>
            <p:cNvPr id="61" name="Text Box 4"/>
            <p:cNvSpPr txBox="1">
              <a:spLocks noChangeArrowheads="1"/>
            </p:cNvSpPr>
            <p:nvPr/>
          </p:nvSpPr>
          <p:spPr bwMode="auto">
            <a:xfrm>
              <a:off x="48006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62" name="Text Box 4"/>
            <p:cNvSpPr txBox="1">
              <a:spLocks noChangeArrowheads="1"/>
            </p:cNvSpPr>
            <p:nvPr/>
          </p:nvSpPr>
          <p:spPr bwMode="auto">
            <a:xfrm>
              <a:off x="4114800" y="4903857"/>
              <a:ext cx="49530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a:t>
              </a:r>
              <a:r>
                <a:rPr lang="en-US" sz="1700" b="0" dirty="0" smtClean="0">
                  <a:solidFill>
                    <a:srgbClr val="000000"/>
                  </a:solidFill>
                  <a:latin typeface="Andale Mono"/>
                  <a:cs typeface="Andale Mono"/>
                </a:rPr>
                <a:t>(</a:t>
              </a:r>
              <a:r>
                <a:rPr lang="en-US" sz="1700" b="0" dirty="0" err="1" smtClean="0">
                  <a:solidFill>
                    <a:srgbClr val="000000"/>
                  </a:solidFill>
                  <a:latin typeface="Andale Mono"/>
                  <a:cs typeface="Andale Mono"/>
                </a:rPr>
                <a:t>Iterable</a:t>
              </a:r>
              <a:r>
                <a:rPr lang="en-US" sz="1700" b="0" dirty="0" smtClean="0">
                  <a:solidFill>
                    <a:srgbClr val="000000"/>
                  </a:solidFill>
                  <a:latin typeface="Andale Mono"/>
                  <a:cs typeface="Andale Mono"/>
                </a:rPr>
                <a:t>[V], </a:t>
              </a:r>
              <a:r>
                <a:rPr lang="en-US" sz="1700" b="0" dirty="0" err="1" smtClean="0">
                  <a:solidFill>
                    <a:srgbClr val="000000"/>
                  </a:solidFill>
                  <a:latin typeface="Andale Mono"/>
                  <a:cs typeface="Andale Mono"/>
                </a:rPr>
                <a:t>Iterable</a:t>
              </a:r>
              <a:r>
                <a:rPr lang="en-US" sz="1700" b="0" dirty="0" smtClean="0">
                  <a:solidFill>
                    <a:srgbClr val="000000"/>
                  </a:solidFill>
                  <a:latin typeface="Andale Mono"/>
                  <a:cs typeface="Andale Mono"/>
                </a:rPr>
                <a:t>[</a:t>
              </a:r>
              <a:r>
                <a:rPr lang="en-US" sz="1700" b="0" dirty="0">
                  <a:solidFill>
                    <a:srgbClr val="000000"/>
                  </a:solidFill>
                  <a:latin typeface="Andale Mono"/>
                  <a:cs typeface="Andale Mono"/>
                </a:rPr>
                <a:t>W]))]</a:t>
              </a:r>
            </a:p>
          </p:txBody>
        </p:sp>
        <p:sp>
          <p:nvSpPr>
            <p:cNvPr id="63" name="Rectangle 62"/>
            <p:cNvSpPr>
              <a:spLocks noChangeArrowheads="1"/>
            </p:cNvSpPr>
            <p:nvPr/>
          </p:nvSpPr>
          <p:spPr bwMode="auto">
            <a:xfrm>
              <a:off x="55626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err="1" smtClean="0">
                  <a:solidFill>
                    <a:schemeClr val="bg2"/>
                  </a:solidFill>
                  <a:latin typeface="Gill Sans"/>
                  <a:cs typeface="Gill Sans"/>
                </a:rPr>
                <a:t>cogroup</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5532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65" name="Straight Arrow Connector 64"/>
            <p:cNvCxnSpPr>
              <a:stCxn id="63" idx="2"/>
              <a:endCxn id="62" idx="0"/>
            </p:cNvCxnSpPr>
            <p:nvPr/>
          </p:nvCxnSpPr>
          <p:spPr bwMode="auto">
            <a:xfrm>
              <a:off x="6591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054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4770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9" name="TextBox 18"/>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20"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Join-like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539051070"/>
      </p:ext>
    </p:extLst>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57200" y="1932057"/>
            <a:ext cx="3886200" cy="3325743"/>
            <a:chOff x="457200" y="1932057"/>
            <a:chExt cx="3886200" cy="3325743"/>
          </a:xfrm>
        </p:grpSpPr>
        <p:sp>
          <p:nvSpPr>
            <p:cNvPr id="81" name="Rectangle 80"/>
            <p:cNvSpPr>
              <a:spLocks noChangeArrowheads="1"/>
            </p:cNvSpPr>
            <p:nvPr/>
          </p:nvSpPr>
          <p:spPr bwMode="auto">
            <a:xfrm>
              <a:off x="12954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err="1" smtClean="0">
                  <a:solidFill>
                    <a:schemeClr val="bg2"/>
                  </a:solidFill>
                  <a:latin typeface="Gill Sans"/>
                  <a:cs typeface="Gill Sans"/>
                </a:rPr>
                <a:t>leftOuterJoin</a:t>
              </a:r>
              <a:endParaRPr lang="en-US" sz="1800" dirty="0">
                <a:solidFill>
                  <a:schemeClr val="bg2"/>
                </a:solidFill>
                <a:latin typeface="Gill Sans"/>
                <a:cs typeface="Gill Sans"/>
              </a:endParaRPr>
            </a:p>
          </p:txBody>
        </p:sp>
        <p:sp>
          <p:nvSpPr>
            <p:cNvPr id="40" name="Text Box 4"/>
            <p:cNvSpPr txBox="1">
              <a:spLocks noChangeArrowheads="1"/>
            </p:cNvSpPr>
            <p:nvPr/>
          </p:nvSpPr>
          <p:spPr bwMode="auto">
            <a:xfrm>
              <a:off x="5334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4572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 Option[W]))]</a:t>
              </a:r>
            </a:p>
          </p:txBody>
        </p:sp>
        <p:sp>
          <p:nvSpPr>
            <p:cNvPr id="43" name="Text Box 4"/>
            <p:cNvSpPr txBox="1">
              <a:spLocks noChangeArrowheads="1"/>
            </p:cNvSpPr>
            <p:nvPr/>
          </p:nvSpPr>
          <p:spPr bwMode="auto">
            <a:xfrm>
              <a:off x="22860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44" name="Straight Arrow Connector 43"/>
            <p:cNvCxnSpPr>
              <a:endCxn id="41" idx="0"/>
            </p:cNvCxnSpPr>
            <p:nvPr/>
          </p:nvCxnSpPr>
          <p:spPr bwMode="auto">
            <a:xfrm>
              <a:off x="23241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Elbow Connector 44"/>
            <p:cNvCxnSpPr>
              <a:stCxn id="40" idx="2"/>
            </p:cNvCxnSpPr>
            <p:nvPr/>
          </p:nvCxnSpPr>
          <p:spPr bwMode="auto">
            <a:xfrm rot="16200000" flipH="1">
              <a:off x="12382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6" name="Elbow Connector 45"/>
            <p:cNvCxnSpPr>
              <a:stCxn id="43" idx="2"/>
            </p:cNvCxnSpPr>
            <p:nvPr/>
          </p:nvCxnSpPr>
          <p:spPr bwMode="auto">
            <a:xfrm rot="5400000">
              <a:off x="22098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3" name="Group 2"/>
          <p:cNvGrpSpPr/>
          <p:nvPr/>
        </p:nvGrpSpPr>
        <p:grpSpPr>
          <a:xfrm>
            <a:off x="4267200" y="1932057"/>
            <a:ext cx="4648200" cy="3325743"/>
            <a:chOff x="4267200" y="1932057"/>
            <a:chExt cx="4648200" cy="3325743"/>
          </a:xfrm>
        </p:grpSpPr>
        <p:sp>
          <p:nvSpPr>
            <p:cNvPr id="61" name="Text Box 4"/>
            <p:cNvSpPr txBox="1">
              <a:spLocks noChangeArrowheads="1"/>
            </p:cNvSpPr>
            <p:nvPr/>
          </p:nvSpPr>
          <p:spPr bwMode="auto">
            <a:xfrm>
              <a:off x="48006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62" name="Text Box 4"/>
            <p:cNvSpPr txBox="1">
              <a:spLocks noChangeArrowheads="1"/>
            </p:cNvSpPr>
            <p:nvPr/>
          </p:nvSpPr>
          <p:spPr bwMode="auto">
            <a:xfrm>
              <a:off x="42672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a:t>
              </a:r>
              <a:r>
                <a:rPr lang="en-US" sz="1700" b="0" dirty="0" smtClean="0">
                  <a:solidFill>
                    <a:srgbClr val="000000"/>
                  </a:solidFill>
                  <a:latin typeface="Andale Mono"/>
                  <a:cs typeface="Andale Mono"/>
                </a:rPr>
                <a:t>(Option[V], </a:t>
              </a:r>
              <a:r>
                <a:rPr lang="en-US" sz="1700" b="0" dirty="0">
                  <a:solidFill>
                    <a:srgbClr val="000000"/>
                  </a:solidFill>
                  <a:latin typeface="Andale Mono"/>
                  <a:cs typeface="Andale Mono"/>
                </a:rPr>
                <a:t>Option[W]))]</a:t>
              </a:r>
            </a:p>
          </p:txBody>
        </p:sp>
        <p:sp>
          <p:nvSpPr>
            <p:cNvPr id="63" name="Rectangle 62"/>
            <p:cNvSpPr>
              <a:spLocks noChangeArrowheads="1"/>
            </p:cNvSpPr>
            <p:nvPr/>
          </p:nvSpPr>
          <p:spPr bwMode="auto">
            <a:xfrm>
              <a:off x="55626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err="1" smtClean="0">
                  <a:solidFill>
                    <a:schemeClr val="bg2"/>
                  </a:solidFill>
                  <a:latin typeface="Gill Sans"/>
                  <a:cs typeface="Gill Sans"/>
                </a:rPr>
                <a:t>fullOuterJoin</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5532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65" name="Straight Arrow Connector 64"/>
            <p:cNvCxnSpPr>
              <a:stCxn id="63" idx="2"/>
              <a:endCxn id="62" idx="0"/>
            </p:cNvCxnSpPr>
            <p:nvPr/>
          </p:nvCxnSpPr>
          <p:spPr bwMode="auto">
            <a:xfrm>
              <a:off x="6591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054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4770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82" name="TextBox 81"/>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20"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Join-like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827100346"/>
      </p:ext>
    </p:extLst>
  </p:cSld>
  <p:clrMapOvr>
    <a:masterClrMapping/>
  </p:clrMapOv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381000" y="1932057"/>
            <a:ext cx="3886200" cy="3325743"/>
            <a:chOff x="381000" y="1932057"/>
            <a:chExt cx="3886200" cy="3325743"/>
          </a:xfrm>
        </p:grpSpPr>
        <p:sp>
          <p:nvSpPr>
            <p:cNvPr id="40" name="Text Box 4"/>
            <p:cNvSpPr txBox="1">
              <a:spLocks noChangeArrowheads="1"/>
            </p:cNvSpPr>
            <p:nvPr/>
          </p:nvSpPr>
          <p:spPr bwMode="auto">
            <a:xfrm>
              <a:off x="457200" y="1932057"/>
              <a:ext cx="1676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3810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42" name="Rectangle 41"/>
            <p:cNvSpPr>
              <a:spLocks noChangeArrowheads="1"/>
            </p:cNvSpPr>
            <p:nvPr/>
          </p:nvSpPr>
          <p:spPr bwMode="auto">
            <a:xfrm>
              <a:off x="13716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union</a:t>
              </a:r>
              <a:endParaRPr lang="en-US" sz="1800" dirty="0">
                <a:solidFill>
                  <a:schemeClr val="bg2"/>
                </a:solidFill>
                <a:latin typeface="Gill Sans"/>
                <a:cs typeface="Gill Sans"/>
              </a:endParaRPr>
            </a:p>
          </p:txBody>
        </p:sp>
        <p:sp>
          <p:nvSpPr>
            <p:cNvPr id="43" name="Text Box 4"/>
            <p:cNvSpPr txBox="1">
              <a:spLocks noChangeArrowheads="1"/>
            </p:cNvSpPr>
            <p:nvPr/>
          </p:nvSpPr>
          <p:spPr bwMode="auto">
            <a:xfrm>
              <a:off x="2209800" y="1932057"/>
              <a:ext cx="2057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cxnSp>
          <p:nvCxnSpPr>
            <p:cNvPr id="44" name="Straight Arrow Connector 43"/>
            <p:cNvCxnSpPr>
              <a:stCxn id="42" idx="2"/>
              <a:endCxn id="41" idx="0"/>
            </p:cNvCxnSpPr>
            <p:nvPr/>
          </p:nvCxnSpPr>
          <p:spPr bwMode="auto">
            <a:xfrm>
              <a:off x="22479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Elbow Connector 44"/>
            <p:cNvCxnSpPr>
              <a:stCxn id="40" idx="2"/>
              <a:endCxn id="42" idx="0"/>
            </p:cNvCxnSpPr>
            <p:nvPr/>
          </p:nvCxnSpPr>
          <p:spPr bwMode="auto">
            <a:xfrm rot="16200000" flipH="1">
              <a:off x="11620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6" name="Elbow Connector 45"/>
            <p:cNvCxnSpPr>
              <a:stCxn id="43" idx="2"/>
              <a:endCxn id="42" idx="0"/>
            </p:cNvCxnSpPr>
            <p:nvPr/>
          </p:nvCxnSpPr>
          <p:spPr bwMode="auto">
            <a:xfrm rot="5400000">
              <a:off x="21336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62" name="Text Box 4"/>
          <p:cNvSpPr txBox="1">
            <a:spLocks noChangeArrowheads="1"/>
          </p:cNvSpPr>
          <p:nvPr/>
        </p:nvSpPr>
        <p:spPr bwMode="auto">
          <a:xfrm>
            <a:off x="43434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grpSp>
        <p:nvGrpSpPr>
          <p:cNvPr id="3" name="Group 2"/>
          <p:cNvGrpSpPr/>
          <p:nvPr/>
        </p:nvGrpSpPr>
        <p:grpSpPr>
          <a:xfrm>
            <a:off x="4876800" y="1932057"/>
            <a:ext cx="3810000" cy="2971800"/>
            <a:chOff x="4876800" y="1932057"/>
            <a:chExt cx="3810000" cy="2971800"/>
          </a:xfrm>
        </p:grpSpPr>
        <p:sp>
          <p:nvSpPr>
            <p:cNvPr id="61" name="Text Box 4"/>
            <p:cNvSpPr txBox="1">
              <a:spLocks noChangeArrowheads="1"/>
            </p:cNvSpPr>
            <p:nvPr/>
          </p:nvSpPr>
          <p:spPr bwMode="auto">
            <a:xfrm>
              <a:off x="4876800" y="1932057"/>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63" name="Rectangle 62"/>
            <p:cNvSpPr>
              <a:spLocks noChangeArrowheads="1"/>
            </p:cNvSpPr>
            <p:nvPr/>
          </p:nvSpPr>
          <p:spPr bwMode="auto">
            <a:xfrm>
              <a:off x="57912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intersection</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629400" y="1932057"/>
              <a:ext cx="2057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cxnSp>
          <p:nvCxnSpPr>
            <p:cNvPr id="65" name="Straight Arrow Connector 64"/>
            <p:cNvCxnSpPr>
              <a:stCxn id="63" idx="2"/>
              <a:endCxn id="62" idx="0"/>
            </p:cNvCxnSpPr>
            <p:nvPr/>
          </p:nvCxnSpPr>
          <p:spPr bwMode="auto">
            <a:xfrm>
              <a:off x="66675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816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5532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7" name="TextBox 16"/>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20"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Set-</a:t>
            </a:r>
            <a:r>
              <a:rPr lang="en-US" sz="3600" b="0" kern="0" dirty="0" err="1" smtClean="0">
                <a:solidFill>
                  <a:srgbClr val="000000"/>
                </a:solidFill>
                <a:latin typeface="Gill Sans"/>
                <a:cs typeface="Gill Sans"/>
              </a:rPr>
              <a:t>ish</a:t>
            </a:r>
            <a:r>
              <a:rPr lang="en-US" sz="3600" b="0" kern="0" dirty="0" smtClean="0">
                <a:solidFill>
                  <a:srgbClr val="000000"/>
                </a:solidFill>
                <a:latin typeface="Gill Sans"/>
                <a:cs typeface="Gill Sans"/>
              </a:rPr>
              <a:t>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965681296"/>
      </p:ext>
    </p:extLst>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Text Box 4"/>
          <p:cNvSpPr txBox="1">
            <a:spLocks noChangeArrowheads="1"/>
          </p:cNvSpPr>
          <p:nvPr/>
        </p:nvSpPr>
        <p:spPr bwMode="auto">
          <a:xfrm>
            <a:off x="43434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a:t>
            </a:r>
            <a:r>
              <a:rPr lang="en-US" sz="1700" b="0" dirty="0" smtClean="0">
                <a:solidFill>
                  <a:srgbClr val="000000"/>
                </a:solidFill>
                <a:latin typeface="Andale Mono"/>
                <a:cs typeface="Andale Mono"/>
              </a:rPr>
              <a:t>[(T, U)]</a:t>
            </a:r>
            <a:endParaRPr lang="en-US" sz="1700" b="0" dirty="0">
              <a:solidFill>
                <a:srgbClr val="000000"/>
              </a:solidFill>
              <a:latin typeface="Andale Mono"/>
              <a:cs typeface="Andale Mono"/>
            </a:endParaRPr>
          </a:p>
        </p:txBody>
      </p:sp>
      <p:grpSp>
        <p:nvGrpSpPr>
          <p:cNvPr id="3" name="Group 2"/>
          <p:cNvGrpSpPr/>
          <p:nvPr/>
        </p:nvGrpSpPr>
        <p:grpSpPr>
          <a:xfrm>
            <a:off x="4876800" y="1932057"/>
            <a:ext cx="3810000" cy="2971800"/>
            <a:chOff x="4876800" y="1932057"/>
            <a:chExt cx="3810000" cy="2971800"/>
          </a:xfrm>
        </p:grpSpPr>
        <p:sp>
          <p:nvSpPr>
            <p:cNvPr id="61" name="Text Box 4"/>
            <p:cNvSpPr txBox="1">
              <a:spLocks noChangeArrowheads="1"/>
            </p:cNvSpPr>
            <p:nvPr/>
          </p:nvSpPr>
          <p:spPr bwMode="auto">
            <a:xfrm>
              <a:off x="4876800" y="1932057"/>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63" name="Rectangle 62"/>
            <p:cNvSpPr>
              <a:spLocks noChangeArrowheads="1"/>
            </p:cNvSpPr>
            <p:nvPr/>
          </p:nvSpPr>
          <p:spPr bwMode="auto">
            <a:xfrm>
              <a:off x="57912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err="1" smtClean="0">
                  <a:solidFill>
                    <a:schemeClr val="bg2"/>
                  </a:solidFill>
                  <a:latin typeface="Gill Sans"/>
                  <a:cs typeface="Gill Sans"/>
                </a:rPr>
                <a:t>cartesian</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629400" y="1932057"/>
              <a:ext cx="2057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a:t>
              </a:r>
              <a:r>
                <a:rPr lang="en-US" sz="1700" b="0" dirty="0" smtClean="0">
                  <a:solidFill>
                    <a:srgbClr val="000000"/>
                  </a:solidFill>
                  <a:latin typeface="Andale Mono"/>
                  <a:cs typeface="Andale Mono"/>
                </a:rPr>
                <a:t>[U]</a:t>
              </a:r>
              <a:endParaRPr lang="en-US" sz="1700" b="0" dirty="0">
                <a:solidFill>
                  <a:srgbClr val="000000"/>
                </a:solidFill>
                <a:latin typeface="Andale Mono"/>
                <a:cs typeface="Andale Mono"/>
              </a:endParaRPr>
            </a:p>
          </p:txBody>
        </p:sp>
        <p:cxnSp>
          <p:nvCxnSpPr>
            <p:cNvPr id="65" name="Straight Arrow Connector 64"/>
            <p:cNvCxnSpPr>
              <a:stCxn id="63" idx="2"/>
              <a:endCxn id="62" idx="0"/>
            </p:cNvCxnSpPr>
            <p:nvPr/>
          </p:nvCxnSpPr>
          <p:spPr bwMode="auto">
            <a:xfrm>
              <a:off x="66675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816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5532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2" name="Group 1"/>
          <p:cNvGrpSpPr/>
          <p:nvPr/>
        </p:nvGrpSpPr>
        <p:grpSpPr>
          <a:xfrm>
            <a:off x="381000" y="1932057"/>
            <a:ext cx="3733800" cy="3325743"/>
            <a:chOff x="381000" y="1932057"/>
            <a:chExt cx="3733800" cy="3325743"/>
          </a:xfrm>
        </p:grpSpPr>
        <p:sp>
          <p:nvSpPr>
            <p:cNvPr id="40" name="Text Box 4"/>
            <p:cNvSpPr txBox="1">
              <a:spLocks noChangeArrowheads="1"/>
            </p:cNvSpPr>
            <p:nvPr/>
          </p:nvSpPr>
          <p:spPr bwMode="auto">
            <a:xfrm>
              <a:off x="1409700" y="1932057"/>
              <a:ext cx="1676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3810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42" name="Rectangle 41"/>
            <p:cNvSpPr>
              <a:spLocks noChangeArrowheads="1"/>
            </p:cNvSpPr>
            <p:nvPr/>
          </p:nvSpPr>
          <p:spPr bwMode="auto">
            <a:xfrm>
              <a:off x="13716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distinct</a:t>
              </a:r>
              <a:endParaRPr lang="en-US" sz="1800" dirty="0">
                <a:solidFill>
                  <a:schemeClr val="bg2"/>
                </a:solidFill>
                <a:latin typeface="Gill Sans"/>
                <a:cs typeface="Gill Sans"/>
              </a:endParaRPr>
            </a:p>
          </p:txBody>
        </p:sp>
        <p:cxnSp>
          <p:nvCxnSpPr>
            <p:cNvPr id="44" name="Straight Arrow Connector 43"/>
            <p:cNvCxnSpPr>
              <a:stCxn id="42" idx="2"/>
              <a:endCxn id="41" idx="0"/>
            </p:cNvCxnSpPr>
            <p:nvPr/>
          </p:nvCxnSpPr>
          <p:spPr bwMode="auto">
            <a:xfrm>
              <a:off x="22479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8" name="Straight Arrow Connector 17"/>
            <p:cNvCxnSpPr>
              <a:stCxn id="40" idx="2"/>
              <a:endCxn id="42" idx="0"/>
            </p:cNvCxnSpPr>
            <p:nvPr/>
          </p:nvCxnSpPr>
          <p:spPr bwMode="auto">
            <a:xfrm>
              <a:off x="2247900" y="2286000"/>
              <a:ext cx="0" cy="1219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1" name="TextBox 20"/>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19"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Set-</a:t>
            </a:r>
            <a:r>
              <a:rPr lang="en-US" sz="3600" b="0" kern="0" dirty="0" err="1" smtClean="0">
                <a:solidFill>
                  <a:srgbClr val="000000"/>
                </a:solidFill>
                <a:latin typeface="Gill Sans"/>
                <a:cs typeface="Gill Sans"/>
              </a:rPr>
              <a:t>ish</a:t>
            </a:r>
            <a:r>
              <a:rPr lang="en-US" sz="3600" b="0" kern="0" dirty="0" smtClean="0">
                <a:solidFill>
                  <a:srgbClr val="000000"/>
                </a:solidFill>
                <a:latin typeface="Gill Sans"/>
                <a:cs typeface="Gill Sans"/>
              </a:rPr>
              <a:t>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1455006452"/>
      </p:ext>
    </p:extLst>
  </p:cSld>
  <p:clrMapOvr>
    <a:masterClrMapping/>
  </p:clrMapOvr>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4876800" y="1554480"/>
            <a:ext cx="2514600" cy="4632186"/>
            <a:chOff x="533400" y="1551057"/>
            <a:chExt cx="2514600" cy="4632186"/>
          </a:xfrm>
        </p:grpSpPr>
        <p:sp>
          <p:nvSpPr>
            <p:cNvPr id="17" name="Rectangle 16"/>
            <p:cNvSpPr>
              <a:spLocks noChangeArrowheads="1"/>
            </p:cNvSpPr>
            <p:nvPr/>
          </p:nvSpPr>
          <p:spPr bwMode="auto">
            <a:xfrm>
              <a:off x="5334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flatMap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TO[(K,V)]</a:t>
              </a:r>
              <a:endParaRPr lang="en-US" b="0" dirty="0">
                <a:solidFill>
                  <a:srgbClr val="000000"/>
                </a:solidFill>
                <a:latin typeface="Andale Mono"/>
                <a:cs typeface="Andale Mono"/>
              </a:endParaRPr>
            </a:p>
          </p:txBody>
        </p:sp>
        <p:sp>
          <p:nvSpPr>
            <p:cNvPr id="19" name="Text Box 4"/>
            <p:cNvSpPr txBox="1">
              <a:spLocks noChangeArrowheads="1"/>
            </p:cNvSpPr>
            <p:nvPr/>
          </p:nvSpPr>
          <p:spPr bwMode="auto">
            <a:xfrm>
              <a:off x="12573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0" name="Straight Arrow Connector 19"/>
            <p:cNvCxnSpPr>
              <a:stCxn id="19" idx="2"/>
              <a:endCxn id="17" idx="0"/>
            </p:cNvCxnSpPr>
            <p:nvPr/>
          </p:nvCxnSpPr>
          <p:spPr bwMode="auto">
            <a:xfrm>
              <a:off x="17907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25" name="Rectangle 24"/>
            <p:cNvSpPr>
              <a:spLocks noChangeArrowheads="1"/>
            </p:cNvSpPr>
            <p:nvPr/>
          </p:nvSpPr>
          <p:spPr bwMode="auto">
            <a:xfrm>
              <a:off x="5334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reduceByKey</a:t>
              </a:r>
              <a:endParaRPr lang="en-US" sz="1800" dirty="0">
                <a:solidFill>
                  <a:schemeClr val="bg2"/>
                </a:solidFill>
                <a:latin typeface="Gill Sans"/>
                <a:cs typeface="Gill Sans"/>
              </a:endParaRPr>
            </a:p>
            <a:p>
              <a:pPr algn="ctr"/>
              <a:r>
                <a:rPr lang="en-US" b="0" dirty="0">
                  <a:solidFill>
                    <a:srgbClr val="000000"/>
                  </a:solidFill>
                  <a:latin typeface="Andale Mono"/>
                  <a:cs typeface="Andale Mono"/>
                </a:rPr>
                <a:t>f: (V, V) ⇒ V</a:t>
              </a:r>
            </a:p>
          </p:txBody>
        </p:sp>
        <p:sp>
          <p:nvSpPr>
            <p:cNvPr id="27" name="Text Box 4"/>
            <p:cNvSpPr txBox="1">
              <a:spLocks noChangeArrowheads="1"/>
            </p:cNvSpPr>
            <p:nvPr/>
          </p:nvSpPr>
          <p:spPr bwMode="auto">
            <a:xfrm>
              <a:off x="914400" y="5829300"/>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cxnSp>
          <p:nvCxnSpPr>
            <p:cNvPr id="29" name="Straight Arrow Connector 28"/>
            <p:cNvCxnSpPr>
              <a:stCxn id="25" idx="2"/>
              <a:endCxn id="27" idx="0"/>
            </p:cNvCxnSpPr>
            <p:nvPr/>
          </p:nvCxnSpPr>
          <p:spPr bwMode="auto">
            <a:xfrm>
              <a:off x="1790700" y="4267200"/>
              <a:ext cx="0" cy="15621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70" name="TextBox 69"/>
          <p:cNvSpPr txBox="1"/>
          <p:nvPr/>
        </p:nvSpPr>
        <p:spPr>
          <a:xfrm>
            <a:off x="7275866" y="6324600"/>
            <a:ext cx="1715734" cy="461665"/>
          </a:xfrm>
          <a:prstGeom prst="rect">
            <a:avLst/>
          </a:prstGeom>
          <a:noFill/>
        </p:spPr>
        <p:txBody>
          <a:bodyPr wrap="none" rtlCol="0">
            <a:spAutoFit/>
          </a:bodyPr>
          <a:lstStyle/>
          <a:p>
            <a:r>
              <a:rPr lang="en-US" sz="2400" b="0" dirty="0" smtClean="0">
                <a:solidFill>
                  <a:srgbClr val="FF0000"/>
                </a:solidFill>
                <a:latin typeface="Gill Sans"/>
                <a:cs typeface="Gill Sans"/>
              </a:rPr>
              <a:t>Not quite…</a:t>
            </a:r>
            <a:endParaRPr lang="en-US" sz="2400" b="0" dirty="0">
              <a:solidFill>
                <a:srgbClr val="FF0000"/>
              </a:solidFill>
              <a:latin typeface="Gill Sans"/>
              <a:cs typeface="Gill Sans"/>
            </a:endParaRPr>
          </a:p>
        </p:txBody>
      </p:sp>
      <p:grpSp>
        <p:nvGrpSpPr>
          <p:cNvPr id="28" name="Group 27"/>
          <p:cNvGrpSpPr/>
          <p:nvPr/>
        </p:nvGrpSpPr>
        <p:grpSpPr>
          <a:xfrm>
            <a:off x="1752600" y="1554480"/>
            <a:ext cx="2514600" cy="4632186"/>
            <a:chOff x="533400" y="1551057"/>
            <a:chExt cx="2514600" cy="4632186"/>
          </a:xfrm>
        </p:grpSpPr>
        <p:sp>
          <p:nvSpPr>
            <p:cNvPr id="30" name="Rectangle 29"/>
            <p:cNvSpPr>
              <a:spLocks noChangeArrowheads="1"/>
            </p:cNvSpPr>
            <p:nvPr/>
          </p:nvSpPr>
          <p:spPr bwMode="auto">
            <a:xfrm>
              <a:off x="5334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(K,V)</a:t>
              </a:r>
              <a:endParaRPr lang="en-US" b="0" dirty="0">
                <a:solidFill>
                  <a:srgbClr val="000000"/>
                </a:solidFill>
                <a:latin typeface="Andale Mono"/>
                <a:cs typeface="Andale Mono"/>
              </a:endParaRPr>
            </a:p>
          </p:txBody>
        </p:sp>
        <p:sp>
          <p:nvSpPr>
            <p:cNvPr id="31" name="Text Box 4"/>
            <p:cNvSpPr txBox="1">
              <a:spLocks noChangeArrowheads="1"/>
            </p:cNvSpPr>
            <p:nvPr/>
          </p:nvSpPr>
          <p:spPr bwMode="auto">
            <a:xfrm>
              <a:off x="12573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32" name="Straight Arrow Connector 31"/>
            <p:cNvCxnSpPr>
              <a:stCxn id="31" idx="2"/>
              <a:endCxn id="30" idx="0"/>
            </p:cNvCxnSpPr>
            <p:nvPr/>
          </p:nvCxnSpPr>
          <p:spPr bwMode="auto">
            <a:xfrm>
              <a:off x="17907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4" name="Rectangle 33"/>
            <p:cNvSpPr>
              <a:spLocks noChangeArrowheads="1"/>
            </p:cNvSpPr>
            <p:nvPr/>
          </p:nvSpPr>
          <p:spPr bwMode="auto">
            <a:xfrm>
              <a:off x="5334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reduceByKey</a:t>
              </a:r>
              <a:endParaRPr lang="en-US" sz="1800" dirty="0">
                <a:solidFill>
                  <a:schemeClr val="bg2"/>
                </a:solidFill>
                <a:latin typeface="Gill Sans"/>
                <a:cs typeface="Gill Sans"/>
              </a:endParaRPr>
            </a:p>
            <a:p>
              <a:pPr algn="ctr"/>
              <a:r>
                <a:rPr lang="en-US" b="0" dirty="0">
                  <a:solidFill>
                    <a:srgbClr val="000000"/>
                  </a:solidFill>
                  <a:latin typeface="Andale Mono"/>
                  <a:cs typeface="Andale Mono"/>
                </a:rPr>
                <a:t>f: (V, V) ⇒ V</a:t>
              </a:r>
            </a:p>
          </p:txBody>
        </p:sp>
        <p:sp>
          <p:nvSpPr>
            <p:cNvPr id="35" name="Text Box 4"/>
            <p:cNvSpPr txBox="1">
              <a:spLocks noChangeArrowheads="1"/>
            </p:cNvSpPr>
            <p:nvPr/>
          </p:nvSpPr>
          <p:spPr bwMode="auto">
            <a:xfrm>
              <a:off x="914400" y="5829300"/>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cxnSp>
          <p:nvCxnSpPr>
            <p:cNvPr id="36" name="Straight Arrow Connector 35"/>
            <p:cNvCxnSpPr>
              <a:stCxn id="34" idx="2"/>
              <a:endCxn id="35" idx="0"/>
            </p:cNvCxnSpPr>
            <p:nvPr/>
          </p:nvCxnSpPr>
          <p:spPr bwMode="auto">
            <a:xfrm>
              <a:off x="1790700" y="4267200"/>
              <a:ext cx="0" cy="15621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8"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 in Spark?</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26248892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p:cNvGrpSpPr/>
          <p:nvPr/>
        </p:nvGrpSpPr>
        <p:grpSpPr>
          <a:xfrm>
            <a:off x="1755648" y="1551057"/>
            <a:ext cx="2514600" cy="4632186"/>
            <a:chOff x="3124200" y="1551057"/>
            <a:chExt cx="2514600" cy="4632186"/>
          </a:xfrm>
        </p:grpSpPr>
        <p:sp>
          <p:nvSpPr>
            <p:cNvPr id="33" name="Rectangle 32"/>
            <p:cNvSpPr>
              <a:spLocks noChangeArrowheads="1"/>
            </p:cNvSpPr>
            <p:nvPr/>
          </p:nvSpPr>
          <p:spPr bwMode="auto">
            <a:xfrm>
              <a:off x="31242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groupByKey</a:t>
              </a:r>
              <a:endParaRPr lang="en-US" sz="1800" dirty="0">
                <a:solidFill>
                  <a:schemeClr val="bg2"/>
                </a:solidFill>
                <a:latin typeface="Gill Sans"/>
                <a:cs typeface="Gill Sans"/>
              </a:endParaRPr>
            </a:p>
          </p:txBody>
        </p:sp>
        <p:sp>
          <p:nvSpPr>
            <p:cNvPr id="37" name="Rectangle 36"/>
            <p:cNvSpPr>
              <a:spLocks noChangeArrowheads="1"/>
            </p:cNvSpPr>
            <p:nvPr/>
          </p:nvSpPr>
          <p:spPr bwMode="auto">
            <a:xfrm>
              <a:off x="31242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flatMap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TO[(K,V)]</a:t>
              </a:r>
              <a:endParaRPr lang="en-US" b="0" dirty="0">
                <a:solidFill>
                  <a:srgbClr val="000000"/>
                </a:solidFill>
                <a:latin typeface="Andale Mono"/>
                <a:cs typeface="Andale Mono"/>
              </a:endParaRPr>
            </a:p>
          </p:txBody>
        </p:sp>
        <p:sp>
          <p:nvSpPr>
            <p:cNvPr id="38" name="Text Box 4"/>
            <p:cNvSpPr txBox="1">
              <a:spLocks noChangeArrowheads="1"/>
            </p:cNvSpPr>
            <p:nvPr/>
          </p:nvSpPr>
          <p:spPr bwMode="auto">
            <a:xfrm>
              <a:off x="38481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39" name="Straight Arrow Connector 38"/>
            <p:cNvCxnSpPr>
              <a:stCxn id="38" idx="2"/>
              <a:endCxn id="37" idx="0"/>
            </p:cNvCxnSpPr>
            <p:nvPr/>
          </p:nvCxnSpPr>
          <p:spPr bwMode="auto">
            <a:xfrm>
              <a:off x="43815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45" name="Rectangle 44"/>
            <p:cNvSpPr>
              <a:spLocks noChangeArrowheads="1"/>
            </p:cNvSpPr>
            <p:nvPr/>
          </p:nvSpPr>
          <p:spPr bwMode="auto">
            <a:xfrm>
              <a:off x="3124200" y="43434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a:t>
              </a:r>
              <a:r>
                <a:rPr lang="en-US" b="0" dirty="0" smtClean="0">
                  <a:solidFill>
                    <a:srgbClr val="000000"/>
                  </a:solidFill>
                  <a:latin typeface="Andale Mono"/>
                  <a:cs typeface="Andale Mono"/>
                </a:rPr>
                <a:t>((K,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a:t>
              </a:r>
              <a:r>
                <a:rPr lang="en-US" b="0" dirty="0">
                  <a:solidFill>
                    <a:srgbClr val="000000"/>
                  </a:solidFill>
                  <a:latin typeface="Andale Mono"/>
                  <a:cs typeface="Andale Mono"/>
                </a:rPr>
                <a:t>V</a:t>
              </a:r>
              <a:r>
                <a:rPr lang="en-US" b="0" dirty="0" smtClean="0">
                  <a:solidFill>
                    <a:srgbClr val="000000"/>
                  </a:solidFill>
                  <a:latin typeface="Andale Mono"/>
                  <a:cs typeface="Andale Mono"/>
                </a:rPr>
                <a:t>]))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(R,S)</a:t>
              </a:r>
              <a:endParaRPr lang="en-US" b="0" dirty="0">
                <a:solidFill>
                  <a:srgbClr val="000000"/>
                </a:solidFill>
                <a:latin typeface="Andale Mono"/>
                <a:cs typeface="Andale Mono"/>
              </a:endParaRPr>
            </a:p>
          </p:txBody>
        </p:sp>
        <p:sp>
          <p:nvSpPr>
            <p:cNvPr id="48" name="Text Box 4"/>
            <p:cNvSpPr txBox="1">
              <a:spLocks noChangeArrowheads="1"/>
            </p:cNvSpPr>
            <p:nvPr/>
          </p:nvSpPr>
          <p:spPr bwMode="auto">
            <a:xfrm>
              <a:off x="3429000" y="5829300"/>
              <a:ext cx="1905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RDD[(R, S)]</a:t>
              </a:r>
              <a:endParaRPr lang="en-US" sz="1700" b="0" dirty="0">
                <a:solidFill>
                  <a:srgbClr val="000000"/>
                </a:solidFill>
                <a:latin typeface="Andale Mono"/>
                <a:cs typeface="Andale Mono"/>
              </a:endParaRPr>
            </a:p>
          </p:txBody>
        </p:sp>
        <p:cxnSp>
          <p:nvCxnSpPr>
            <p:cNvPr id="49" name="Straight Arrow Connector 48"/>
            <p:cNvCxnSpPr>
              <a:stCxn id="45" idx="2"/>
              <a:endCxn id="48" idx="0"/>
            </p:cNvCxnSpPr>
            <p:nvPr/>
          </p:nvCxnSpPr>
          <p:spPr bwMode="auto">
            <a:xfrm>
              <a:off x="4381500" y="5334000"/>
              <a:ext cx="0" cy="4953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57" name="Group 56"/>
          <p:cNvGrpSpPr/>
          <p:nvPr/>
        </p:nvGrpSpPr>
        <p:grpSpPr>
          <a:xfrm>
            <a:off x="4873752" y="1551057"/>
            <a:ext cx="2514600" cy="4632186"/>
            <a:chOff x="5715000" y="1551057"/>
            <a:chExt cx="2514600" cy="4632186"/>
          </a:xfrm>
        </p:grpSpPr>
        <p:sp>
          <p:nvSpPr>
            <p:cNvPr id="52" name="Rectangle 51"/>
            <p:cNvSpPr>
              <a:spLocks noChangeArrowheads="1"/>
            </p:cNvSpPr>
            <p:nvPr/>
          </p:nvSpPr>
          <p:spPr bwMode="auto">
            <a:xfrm>
              <a:off x="57150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mapPartitions</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a:t>
              </a:r>
              <a:r>
                <a:rPr lang="en-US" b="0" dirty="0">
                  <a:solidFill>
                    <a:srgbClr val="000000"/>
                  </a:solidFill>
                  <a:latin typeface="Andale Mono"/>
                  <a:cs typeface="Andale Mono"/>
                </a:rPr>
                <a:t>T])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[(K,V)]</a:t>
              </a:r>
              <a:endParaRPr lang="en-US" b="0" dirty="0">
                <a:solidFill>
                  <a:srgbClr val="000000"/>
                </a:solidFill>
                <a:latin typeface="Andale Mono"/>
                <a:cs typeface="Andale Mono"/>
              </a:endParaRPr>
            </a:p>
          </p:txBody>
        </p:sp>
        <p:sp>
          <p:nvSpPr>
            <p:cNvPr id="53" name="Text Box 4"/>
            <p:cNvSpPr txBox="1">
              <a:spLocks noChangeArrowheads="1"/>
            </p:cNvSpPr>
            <p:nvPr/>
          </p:nvSpPr>
          <p:spPr bwMode="auto">
            <a:xfrm>
              <a:off x="64389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54" name="Straight Arrow Connector 53"/>
            <p:cNvCxnSpPr>
              <a:stCxn id="53" idx="2"/>
              <a:endCxn id="52" idx="0"/>
            </p:cNvCxnSpPr>
            <p:nvPr/>
          </p:nvCxnSpPr>
          <p:spPr bwMode="auto">
            <a:xfrm>
              <a:off x="69723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58" name="Rectangle 57"/>
            <p:cNvSpPr>
              <a:spLocks noChangeArrowheads="1"/>
            </p:cNvSpPr>
            <p:nvPr/>
          </p:nvSpPr>
          <p:spPr bwMode="auto">
            <a:xfrm>
              <a:off x="57150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groupByKey</a:t>
              </a:r>
              <a:endParaRPr lang="en-US" sz="1800" dirty="0">
                <a:solidFill>
                  <a:schemeClr val="bg2"/>
                </a:solidFill>
                <a:latin typeface="Gill Sans"/>
                <a:cs typeface="Gill Sans"/>
              </a:endParaRPr>
            </a:p>
          </p:txBody>
        </p:sp>
        <p:sp>
          <p:nvSpPr>
            <p:cNvPr id="59" name="Rectangle 58"/>
            <p:cNvSpPr>
              <a:spLocks noChangeArrowheads="1"/>
            </p:cNvSpPr>
            <p:nvPr/>
          </p:nvSpPr>
          <p:spPr bwMode="auto">
            <a:xfrm>
              <a:off x="5715000" y="43434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a:t>
              </a:r>
              <a:r>
                <a:rPr lang="en-US" b="0" dirty="0" smtClean="0">
                  <a:solidFill>
                    <a:srgbClr val="000000"/>
                  </a:solidFill>
                  <a:latin typeface="Andale Mono"/>
                  <a:cs typeface="Andale Mono"/>
                </a:rPr>
                <a:t>((K,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a:t>
              </a:r>
              <a:r>
                <a:rPr lang="en-US" b="0" dirty="0">
                  <a:solidFill>
                    <a:srgbClr val="000000"/>
                  </a:solidFill>
                  <a:latin typeface="Andale Mono"/>
                  <a:cs typeface="Andale Mono"/>
                </a:rPr>
                <a:t>V</a:t>
              </a:r>
              <a:r>
                <a:rPr lang="en-US" b="0" dirty="0" smtClean="0">
                  <a:solidFill>
                    <a:srgbClr val="000000"/>
                  </a:solidFill>
                  <a:latin typeface="Andale Mono"/>
                  <a:cs typeface="Andale Mono"/>
                </a:rPr>
                <a:t>]))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(R,S)</a:t>
              </a:r>
              <a:endParaRPr lang="en-US" b="0" dirty="0">
                <a:solidFill>
                  <a:srgbClr val="000000"/>
                </a:solidFill>
                <a:latin typeface="Andale Mono"/>
                <a:cs typeface="Andale Mono"/>
              </a:endParaRPr>
            </a:p>
          </p:txBody>
        </p:sp>
        <p:sp>
          <p:nvSpPr>
            <p:cNvPr id="68" name="Text Box 4"/>
            <p:cNvSpPr txBox="1">
              <a:spLocks noChangeArrowheads="1"/>
            </p:cNvSpPr>
            <p:nvPr/>
          </p:nvSpPr>
          <p:spPr bwMode="auto">
            <a:xfrm>
              <a:off x="6019800" y="5829300"/>
              <a:ext cx="1905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RDD[(R, S)]</a:t>
              </a:r>
              <a:endParaRPr lang="en-US" sz="1700" b="0" dirty="0">
                <a:solidFill>
                  <a:srgbClr val="000000"/>
                </a:solidFill>
                <a:latin typeface="Andale Mono"/>
                <a:cs typeface="Andale Mono"/>
              </a:endParaRPr>
            </a:p>
          </p:txBody>
        </p:sp>
        <p:cxnSp>
          <p:nvCxnSpPr>
            <p:cNvPr id="69" name="Straight Arrow Connector 68"/>
            <p:cNvCxnSpPr>
              <a:stCxn id="59" idx="2"/>
              <a:endCxn id="68" idx="0"/>
            </p:cNvCxnSpPr>
            <p:nvPr/>
          </p:nvCxnSpPr>
          <p:spPr bwMode="auto">
            <a:xfrm>
              <a:off x="6972300" y="5334000"/>
              <a:ext cx="0" cy="4953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70" name="TextBox 69"/>
          <p:cNvSpPr txBox="1"/>
          <p:nvPr/>
        </p:nvSpPr>
        <p:spPr>
          <a:xfrm>
            <a:off x="6907082" y="6324600"/>
            <a:ext cx="2160718" cy="461665"/>
          </a:xfrm>
          <a:prstGeom prst="rect">
            <a:avLst/>
          </a:prstGeom>
          <a:noFill/>
        </p:spPr>
        <p:txBody>
          <a:bodyPr wrap="none" rtlCol="0">
            <a:spAutoFit/>
          </a:bodyPr>
          <a:lstStyle/>
          <a:p>
            <a:r>
              <a:rPr lang="en-US" sz="2400" b="0" dirty="0" smtClean="0">
                <a:solidFill>
                  <a:srgbClr val="FF0000"/>
                </a:solidFill>
                <a:latin typeface="Gill Sans"/>
                <a:cs typeface="Gill Sans"/>
              </a:rPr>
              <a:t>Still not quite…</a:t>
            </a:r>
            <a:endParaRPr lang="en-US" sz="2400" b="0" dirty="0">
              <a:solidFill>
                <a:srgbClr val="FF0000"/>
              </a:solidFill>
              <a:latin typeface="Gill Sans"/>
              <a:cs typeface="Gill Sans"/>
            </a:endParaRPr>
          </a:p>
        </p:txBody>
      </p:sp>
      <p:sp>
        <p:nvSpPr>
          <p:cNvPr id="20" name="TextBox 19"/>
          <p:cNvSpPr txBox="1"/>
          <p:nvPr/>
        </p:nvSpPr>
        <p:spPr>
          <a:xfrm rot="299246">
            <a:off x="152400" y="4998737"/>
            <a:ext cx="2825263" cy="461665"/>
          </a:xfrm>
          <a:prstGeom prst="rect">
            <a:avLst/>
          </a:prstGeom>
          <a:noFill/>
        </p:spPr>
        <p:txBody>
          <a:bodyPr wrap="none" rtlCol="0">
            <a:spAutoFit/>
          </a:bodyPr>
          <a:lstStyle/>
          <a:p>
            <a:r>
              <a:rPr lang="en-US" sz="2400" b="0" dirty="0" smtClean="0">
                <a:solidFill>
                  <a:srgbClr val="FF0000"/>
                </a:solidFill>
                <a:latin typeface="Gill Sans"/>
                <a:cs typeface="Gill Sans"/>
              </a:rPr>
              <a:t>Nope, this isn’t “odd”</a:t>
            </a:r>
            <a:endParaRPr lang="en-US" sz="2400" b="0" dirty="0">
              <a:solidFill>
                <a:srgbClr val="FF0000"/>
              </a:solidFill>
              <a:latin typeface="Gill Sans"/>
              <a:cs typeface="Gill Sans"/>
            </a:endParaRPr>
          </a:p>
        </p:txBody>
      </p:sp>
      <p:sp>
        <p:nvSpPr>
          <p:cNvPr id="21"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 in Spark?</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99676279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P spid="20"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371600" y="1905000"/>
            <a:ext cx="7010400" cy="2031325"/>
          </a:xfrm>
          <a:prstGeom prst="rect">
            <a:avLst/>
          </a:prstGeom>
          <a:noFill/>
          <a:ln>
            <a:noFill/>
          </a:ln>
        </p:spPr>
        <p:txBody>
          <a:bodyPr wrap="square" rtlCol="0">
            <a:spAutoFit/>
          </a:bodyPr>
          <a:lstStyle/>
          <a:p>
            <a:r>
              <a:rPr lang="en-US" sz="1800" b="0" dirty="0" err="1">
                <a:solidFill>
                  <a:srgbClr val="000000"/>
                </a:solidFill>
                <a:latin typeface="Andale Mono"/>
                <a:cs typeface="Andale Mono"/>
              </a:rPr>
              <a:t>val</a:t>
            </a:r>
            <a:r>
              <a:rPr lang="en-US" sz="1800" b="0" dirty="0">
                <a:solidFill>
                  <a:srgbClr val="000000"/>
                </a:solidFill>
                <a:latin typeface="Andale Mono"/>
                <a:cs typeface="Andale Mono"/>
              </a:rPr>
              <a:t> </a:t>
            </a:r>
            <a:r>
              <a:rPr lang="en-US" sz="1800" b="0" dirty="0" err="1">
                <a:solidFill>
                  <a:srgbClr val="000000"/>
                </a:solidFill>
                <a:latin typeface="Andale Mono"/>
                <a:cs typeface="Andale Mono"/>
              </a:rPr>
              <a:t>textFile</a:t>
            </a:r>
            <a:r>
              <a:rPr lang="en-US" sz="1800" b="0" dirty="0">
                <a:solidFill>
                  <a:srgbClr val="000000"/>
                </a:solidFill>
                <a:latin typeface="Andale Mono"/>
                <a:cs typeface="Andale Mono"/>
              </a:rPr>
              <a:t> = </a:t>
            </a:r>
            <a:r>
              <a:rPr lang="en-US" sz="1800" b="0" dirty="0" err="1">
                <a:solidFill>
                  <a:srgbClr val="000000"/>
                </a:solidFill>
                <a:latin typeface="Andale Mono"/>
                <a:cs typeface="Andale Mono"/>
              </a:rPr>
              <a:t>sc.textFile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args.input</a:t>
            </a:r>
            <a:r>
              <a:rPr lang="en-US" sz="1800" b="0" dirty="0">
                <a:solidFill>
                  <a:srgbClr val="000000"/>
                </a:solidFill>
                <a:latin typeface="Andale Mono"/>
                <a:cs typeface="Andale Mono"/>
              </a:rPr>
              <a:t>()</a:t>
            </a:r>
            <a:r>
              <a:rPr lang="en-US" sz="1800" b="0" dirty="0" smtClean="0">
                <a:solidFill>
                  <a:srgbClr val="000000"/>
                </a:solidFill>
                <a:latin typeface="Andale Mono"/>
                <a:cs typeface="Andale Mono"/>
              </a:rPr>
              <a:t>)</a:t>
            </a:r>
          </a:p>
          <a:p>
            <a:endParaRPr lang="en-US" sz="1800" b="0" dirty="0">
              <a:solidFill>
                <a:srgbClr val="000000"/>
              </a:solidFill>
              <a:latin typeface="Andale Mono"/>
              <a:cs typeface="Andale Mono"/>
            </a:endParaRPr>
          </a:p>
          <a:p>
            <a:r>
              <a:rPr lang="en-US" sz="1800" b="0" dirty="0" err="1" smtClean="0">
                <a:solidFill>
                  <a:srgbClr val="000000"/>
                </a:solidFill>
                <a:latin typeface="Andale Mono"/>
                <a:cs typeface="Andale Mono"/>
              </a:rPr>
              <a:t>textFile</a:t>
            </a:r>
            <a:endParaRPr lang="en-US" sz="1800" b="0" dirty="0">
              <a:solidFill>
                <a:srgbClr val="000000"/>
              </a:solidFill>
              <a:latin typeface="Andale Mono"/>
              <a:cs typeface="Andale Mono"/>
            </a:endParaRPr>
          </a:p>
          <a:p>
            <a:r>
              <a:rPr lang="en-US" sz="1800" b="0" dirty="0" smtClean="0">
                <a:solidFill>
                  <a:srgbClr val="000000"/>
                </a:solidFill>
                <a:latin typeface="Andale Mono"/>
                <a:cs typeface="Andale Mono"/>
              </a:rPr>
              <a:t>  </a:t>
            </a:r>
            <a:r>
              <a:rPr lang="en-US" sz="1800" b="0" dirty="0" smtClean="0">
                <a:solidFill>
                  <a:srgbClr val="FF0000"/>
                </a:solidFill>
                <a:latin typeface="Andale Mono"/>
                <a:cs typeface="Andale Mono"/>
              </a:rPr>
              <a:t>.</a:t>
            </a:r>
            <a:r>
              <a:rPr lang="en-US" sz="1800" b="0" dirty="0" err="1">
                <a:solidFill>
                  <a:srgbClr val="FF0000"/>
                </a:solidFill>
                <a:latin typeface="Andale Mono"/>
                <a:cs typeface="Andale Mono"/>
              </a:rPr>
              <a:t>flatMap</a:t>
            </a:r>
            <a:r>
              <a:rPr lang="en-US" sz="1800" b="0" dirty="0">
                <a:solidFill>
                  <a:srgbClr val="000000"/>
                </a:solidFill>
                <a:latin typeface="Andale Mono"/>
                <a:cs typeface="Andale Mono"/>
              </a:rPr>
              <a:t>(line =&gt; tokenize(line))</a:t>
            </a:r>
          </a:p>
          <a:p>
            <a:r>
              <a:rPr lang="en-US" sz="1800" b="0" dirty="0">
                <a:solidFill>
                  <a:srgbClr val="000000"/>
                </a:solidFill>
                <a:latin typeface="Andale Mono"/>
                <a:cs typeface="Andale Mono"/>
              </a:rPr>
              <a:t>  </a:t>
            </a:r>
            <a:r>
              <a:rPr lang="en-US" sz="1800" b="0" dirty="0" smtClean="0">
                <a:solidFill>
                  <a:srgbClr val="FF0000"/>
                </a:solidFill>
                <a:latin typeface="Andale Mono"/>
                <a:cs typeface="Andale Mono"/>
              </a:rPr>
              <a:t>.</a:t>
            </a:r>
            <a:r>
              <a:rPr lang="en-US" sz="1800" b="0" dirty="0">
                <a:solidFill>
                  <a:srgbClr val="FF0000"/>
                </a:solidFill>
                <a:latin typeface="Andale Mono"/>
                <a:cs typeface="Andale Mono"/>
              </a:rPr>
              <a:t>map</a:t>
            </a:r>
            <a:r>
              <a:rPr lang="en-US" sz="1800" b="0" dirty="0">
                <a:solidFill>
                  <a:srgbClr val="000000"/>
                </a:solidFill>
                <a:latin typeface="Andale Mono"/>
                <a:cs typeface="Andale Mono"/>
              </a:rPr>
              <a:t>(word =&gt; (word, 1))</a:t>
            </a:r>
          </a:p>
          <a:p>
            <a:r>
              <a:rPr lang="en-US" sz="1800" b="0" dirty="0">
                <a:solidFill>
                  <a:srgbClr val="000000"/>
                </a:solidFill>
                <a:latin typeface="Andale Mono"/>
                <a:cs typeface="Andale Mono"/>
              </a:rPr>
              <a:t>  </a:t>
            </a:r>
            <a:r>
              <a:rPr lang="en-US" sz="1800" b="0" dirty="0" smtClean="0">
                <a:solidFill>
                  <a:srgbClr val="FF0000"/>
                </a:solidFill>
                <a:latin typeface="Andale Mono"/>
                <a:cs typeface="Andale Mono"/>
              </a:rPr>
              <a:t>.</a:t>
            </a:r>
            <a:r>
              <a:rPr lang="en-US" sz="1800" b="0" dirty="0" err="1">
                <a:solidFill>
                  <a:srgbClr val="FF0000"/>
                </a:solidFill>
                <a:latin typeface="Andale Mono"/>
                <a:cs typeface="Andale Mono"/>
              </a:rPr>
              <a:t>reduceByKey</a:t>
            </a:r>
            <a:r>
              <a:rPr lang="en-US" sz="1800" b="0" dirty="0">
                <a:solidFill>
                  <a:srgbClr val="000000"/>
                </a:solidFill>
                <a:latin typeface="Andale Mono"/>
                <a:cs typeface="Andale Mono"/>
              </a:rPr>
              <a:t>(_ + _)</a:t>
            </a:r>
          </a:p>
          <a:p>
            <a:r>
              <a:rPr lang="en-US" sz="1800" b="0" dirty="0">
                <a:solidFill>
                  <a:srgbClr val="000000"/>
                </a:solidFill>
                <a:latin typeface="Andale Mono"/>
                <a:cs typeface="Andale Mono"/>
              </a:rPr>
              <a:t>  </a:t>
            </a:r>
            <a:r>
              <a:rPr lang="en-US" sz="1800" b="0" dirty="0" smtClean="0">
                <a:solidFill>
                  <a:srgbClr val="000000"/>
                </a:solidFill>
                <a:latin typeface="Andale Mono"/>
                <a:cs typeface="Andale Mono"/>
              </a:rPr>
              <a:t>.</a:t>
            </a:r>
            <a:r>
              <a:rPr lang="en-US" sz="1800" b="0" dirty="0" err="1">
                <a:solidFill>
                  <a:srgbClr val="000000"/>
                </a:solidFill>
                <a:latin typeface="Andale Mono"/>
                <a:cs typeface="Andale Mono"/>
              </a:rPr>
              <a:t>saveAsTextFile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args.output</a:t>
            </a:r>
            <a:r>
              <a:rPr lang="en-US" sz="1800" b="0" dirty="0">
                <a:solidFill>
                  <a:srgbClr val="000000"/>
                </a:solidFill>
                <a:latin typeface="Andale Mono"/>
                <a:cs typeface="Andale Mono"/>
              </a:rPr>
              <a:t>())</a:t>
            </a:r>
          </a:p>
        </p:txBody>
      </p:sp>
      <p:sp>
        <p:nvSpPr>
          <p:cNvPr id="4" name="TextBox 3"/>
          <p:cNvSpPr txBox="1"/>
          <p:nvPr/>
        </p:nvSpPr>
        <p:spPr>
          <a:xfrm>
            <a:off x="6096000" y="4601528"/>
            <a:ext cx="2362200" cy="369332"/>
          </a:xfrm>
          <a:prstGeom prst="rect">
            <a:avLst/>
          </a:prstGeom>
          <a:noFill/>
          <a:ln>
            <a:noFill/>
          </a:ln>
        </p:spPr>
        <p:txBody>
          <a:bodyPr wrap="square" rtlCol="0">
            <a:spAutoFit/>
          </a:bodyPr>
          <a:lstStyle/>
          <a:p>
            <a:r>
              <a:rPr lang="es-ES_tradnl" sz="1800" b="0" dirty="0">
                <a:solidFill>
                  <a:srgbClr val="000000"/>
                </a:solidFill>
                <a:latin typeface="Andale Mono"/>
                <a:cs typeface="Andale Mono"/>
              </a:rPr>
              <a:t>(x, y) =&gt; x + y</a:t>
            </a:r>
            <a:endParaRPr lang="en-US" sz="1800" b="0" dirty="0">
              <a:solidFill>
                <a:srgbClr val="000000"/>
              </a:solidFill>
              <a:latin typeface="Andale Mono"/>
              <a:cs typeface="Andale Mono"/>
            </a:endParaRPr>
          </a:p>
        </p:txBody>
      </p:sp>
      <p:cxnSp>
        <p:nvCxnSpPr>
          <p:cNvPr id="5" name="Straight Arrow Connector 4"/>
          <p:cNvCxnSpPr/>
          <p:nvPr/>
        </p:nvCxnSpPr>
        <p:spPr bwMode="auto">
          <a:xfrm flipH="1" flipV="1">
            <a:off x="4343400" y="3458528"/>
            <a:ext cx="2895600" cy="152400"/>
          </a:xfrm>
          <a:prstGeom prst="straightConnector1">
            <a:avLst/>
          </a:prstGeom>
          <a:ln>
            <a:headEnd type="none" w="med" len="med"/>
            <a:tailEnd type="arrow"/>
          </a:ln>
        </p:spPr>
        <p:style>
          <a:lnRef idx="1">
            <a:schemeClr val="dk1"/>
          </a:lnRef>
          <a:fillRef idx="0">
            <a:schemeClr val="dk1"/>
          </a:fillRef>
          <a:effectRef idx="0">
            <a:schemeClr val="dk1"/>
          </a:effectRef>
          <a:fontRef idx="minor">
            <a:schemeClr val="tx1"/>
          </a:fontRef>
        </p:style>
      </p:cxnSp>
      <p:cxnSp>
        <p:nvCxnSpPr>
          <p:cNvPr id="8" name="Straight Arrow Connector 7"/>
          <p:cNvCxnSpPr>
            <a:endCxn id="4" idx="0"/>
          </p:cNvCxnSpPr>
          <p:nvPr/>
        </p:nvCxnSpPr>
        <p:spPr bwMode="auto">
          <a:xfrm>
            <a:off x="7239000" y="3610928"/>
            <a:ext cx="38100" cy="990600"/>
          </a:xfrm>
          <a:prstGeom prst="straightConnector1">
            <a:avLst/>
          </a:prstGeom>
          <a:ln>
            <a:headEnd type="none" w="med" len="med"/>
            <a:tailEnd type="none"/>
          </a:ln>
        </p:spPr>
        <p:style>
          <a:lnRef idx="1">
            <a:schemeClr val="dk1"/>
          </a:lnRef>
          <a:fillRef idx="0">
            <a:schemeClr val="dk1"/>
          </a:fillRef>
          <a:effectRef idx="0">
            <a:schemeClr val="dk1"/>
          </a:effectRef>
          <a:fontRef idx="minor">
            <a:schemeClr val="tx1"/>
          </a:fontRef>
        </p:style>
      </p:cxnSp>
      <p:sp>
        <p:nvSpPr>
          <p:cNvPr id="7"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Spark Word Count</a:t>
            </a:r>
            <a:endParaRPr lang="en-US" sz="3600" b="0" kern="0" dirty="0">
              <a:solidFill>
                <a:srgbClr val="000000"/>
              </a:solidFill>
              <a:latin typeface="Gill Sans"/>
              <a:cs typeface="Gill Sans"/>
            </a:endParaRPr>
          </a:p>
        </p:txBody>
      </p:sp>
      <p:sp>
        <p:nvSpPr>
          <p:cNvPr id="9" name="TextBox 8"/>
          <p:cNvSpPr txBox="1"/>
          <p:nvPr/>
        </p:nvSpPr>
        <p:spPr>
          <a:xfrm>
            <a:off x="6016119" y="6397079"/>
            <a:ext cx="1981200" cy="369332"/>
          </a:xfrm>
          <a:prstGeom prst="rect">
            <a:avLst/>
          </a:prstGeom>
          <a:noFill/>
          <a:ln>
            <a:noFill/>
          </a:ln>
        </p:spPr>
        <p:txBody>
          <a:bodyPr wrap="square" rtlCol="0">
            <a:spAutoFit/>
          </a:bodyPr>
          <a:lstStyle/>
          <a:p>
            <a:r>
              <a:rPr lang="en-US" sz="1800" b="0" dirty="0" smtClean="0">
                <a:solidFill>
                  <a:srgbClr val="000000"/>
                </a:solidFill>
                <a:latin typeface="Andale Mono"/>
                <a:cs typeface="Andale Mono"/>
              </a:rPr>
              <a:t>a._1</a:t>
            </a:r>
            <a:endParaRPr lang="en-US" sz="1800" b="0" dirty="0">
              <a:solidFill>
                <a:srgbClr val="000000"/>
              </a:solidFill>
              <a:latin typeface="Andale Mono"/>
              <a:cs typeface="Andale Mono"/>
            </a:endParaRPr>
          </a:p>
        </p:txBody>
      </p:sp>
      <p:sp>
        <p:nvSpPr>
          <p:cNvPr id="10" name="TextBox 9"/>
          <p:cNvSpPr txBox="1"/>
          <p:nvPr/>
        </p:nvSpPr>
        <p:spPr>
          <a:xfrm>
            <a:off x="609600" y="6381690"/>
            <a:ext cx="6930519"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Aside: Scala tuple access notation, e.g.,</a:t>
            </a:r>
            <a:endParaRPr lang="en-US" sz="2000" b="0" kern="0" dirty="0">
              <a:solidFill>
                <a:srgbClr val="000000"/>
              </a:solidFill>
              <a:latin typeface="Gill Sans"/>
              <a:cs typeface="Gill Sans"/>
            </a:endParaRPr>
          </a:p>
        </p:txBody>
      </p:sp>
    </p:spTree>
    <p:extLst>
      <p:ext uri="{BB962C8B-B14F-4D97-AF65-F5344CB8AC3E}">
        <p14:creationId xmlns:p14="http://schemas.microsoft.com/office/powerpoint/2010/main" val="43431240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0"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09600" y="1828800"/>
            <a:ext cx="7772400" cy="3970318"/>
          </a:xfrm>
          <a:prstGeom prst="rect">
            <a:avLst/>
          </a:prstGeom>
          <a:noFill/>
          <a:ln>
            <a:noFill/>
          </a:ln>
        </p:spPr>
        <p:txBody>
          <a:bodyPr wrap="square" rtlCol="0">
            <a:spAutoFit/>
          </a:bodyPr>
          <a:lstStyle/>
          <a:p>
            <a:r>
              <a:rPr lang="en-US" sz="1800" b="0" dirty="0" err="1">
                <a:solidFill>
                  <a:srgbClr val="000000"/>
                </a:solidFill>
                <a:latin typeface="Andale Mono"/>
                <a:cs typeface="Andale Mono"/>
              </a:rPr>
              <a:t>val</a:t>
            </a:r>
            <a:r>
              <a:rPr lang="en-US" sz="1800" b="0" dirty="0">
                <a:solidFill>
                  <a:srgbClr val="000000"/>
                </a:solidFill>
                <a:latin typeface="Andale Mono"/>
                <a:cs typeface="Andale Mono"/>
              </a:rPr>
              <a:t> </a:t>
            </a:r>
            <a:r>
              <a:rPr lang="en-US" sz="1800" b="0" dirty="0" err="1">
                <a:solidFill>
                  <a:srgbClr val="000000"/>
                </a:solidFill>
                <a:latin typeface="Andale Mono"/>
                <a:cs typeface="Andale Mono"/>
              </a:rPr>
              <a:t>textFile</a:t>
            </a:r>
            <a:r>
              <a:rPr lang="en-US" sz="1800" b="0" dirty="0">
                <a:solidFill>
                  <a:srgbClr val="000000"/>
                </a:solidFill>
                <a:latin typeface="Andale Mono"/>
                <a:cs typeface="Andale Mono"/>
              </a:rPr>
              <a:t> = </a:t>
            </a:r>
            <a:r>
              <a:rPr lang="en-US" sz="1800" b="0" dirty="0" err="1">
                <a:solidFill>
                  <a:srgbClr val="000000"/>
                </a:solidFill>
                <a:latin typeface="Andale Mono"/>
                <a:cs typeface="Andale Mono"/>
              </a:rPr>
              <a:t>sc.textFile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args.input</a:t>
            </a:r>
            <a:r>
              <a:rPr lang="en-US" sz="1800" b="0" dirty="0">
                <a:solidFill>
                  <a:srgbClr val="000000"/>
                </a:solidFill>
                <a:latin typeface="Andale Mono"/>
                <a:cs typeface="Andale Mono"/>
              </a:rPr>
              <a:t>())</a:t>
            </a:r>
          </a:p>
          <a:p>
            <a:endParaRPr lang="en-US" sz="1800" b="0" dirty="0">
              <a:solidFill>
                <a:srgbClr val="000000"/>
              </a:solidFill>
              <a:latin typeface="Andale Mono"/>
              <a:cs typeface="Andale Mono"/>
            </a:endParaRPr>
          </a:p>
          <a:p>
            <a:r>
              <a:rPr lang="en-US" sz="1800" b="0" dirty="0" err="1">
                <a:solidFill>
                  <a:srgbClr val="000000"/>
                </a:solidFill>
                <a:latin typeface="Andale Mono"/>
                <a:cs typeface="Andale Mono"/>
              </a:rPr>
              <a:t>textFile</a:t>
            </a:r>
            <a:endParaRPr lang="en-US" sz="1800" b="0" dirty="0">
              <a:solidFill>
                <a:srgbClr val="000000"/>
              </a:solidFill>
              <a:latin typeface="Andale Mono"/>
              <a:cs typeface="Andale Mono"/>
            </a:endParaRPr>
          </a:p>
          <a:p>
            <a:r>
              <a:rPr lang="en-US" sz="1800" b="0" dirty="0">
                <a:solidFill>
                  <a:srgbClr val="000000"/>
                </a:solidFill>
                <a:latin typeface="Andale Mono"/>
                <a:cs typeface="Andale Mono"/>
              </a:rPr>
              <a:t>  </a:t>
            </a:r>
            <a:r>
              <a:rPr lang="en-US" sz="1800" b="0" dirty="0">
                <a:solidFill>
                  <a:srgbClr val="FF0000"/>
                </a:solidFill>
                <a:latin typeface="Andale Mono"/>
                <a:cs typeface="Andale Mono"/>
              </a:rPr>
              <a:t>.map</a:t>
            </a:r>
            <a:r>
              <a:rPr lang="en-US" sz="1800" b="0" dirty="0">
                <a:solidFill>
                  <a:srgbClr val="000000"/>
                </a:solidFill>
                <a:latin typeface="Andale Mono"/>
                <a:cs typeface="Andale Mono"/>
              </a:rPr>
              <a:t>(object mapper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def</a:t>
            </a:r>
            <a:r>
              <a:rPr lang="en-US" sz="1800" b="0" dirty="0">
                <a:solidFill>
                  <a:srgbClr val="000000"/>
                </a:solidFill>
                <a:latin typeface="Andale Mono"/>
                <a:cs typeface="Andale Mono"/>
              </a:rPr>
              <a:t> map(key: Long, value: Text) =</a:t>
            </a:r>
          </a:p>
          <a:p>
            <a:r>
              <a:rPr lang="en-US" sz="1800" b="0" dirty="0">
                <a:solidFill>
                  <a:srgbClr val="000000"/>
                </a:solidFill>
                <a:latin typeface="Andale Mono"/>
                <a:cs typeface="Andale Mono"/>
              </a:rPr>
              <a:t>      tokenize(value).</a:t>
            </a:r>
            <a:r>
              <a:rPr lang="en-US" sz="1800" b="0" dirty="0" err="1">
                <a:solidFill>
                  <a:srgbClr val="000000"/>
                </a:solidFill>
                <a:latin typeface="Andale Mono"/>
                <a:cs typeface="Andale Mono"/>
              </a:rPr>
              <a:t>foreach</a:t>
            </a:r>
            <a:r>
              <a:rPr lang="en-US" sz="1800" b="0" dirty="0">
                <a:solidFill>
                  <a:srgbClr val="000000"/>
                </a:solidFill>
                <a:latin typeface="Andale Mono"/>
                <a:cs typeface="Andale Mono"/>
              </a:rPr>
              <a:t>(word =&gt; </a:t>
            </a:r>
            <a:r>
              <a:rPr lang="en-US" sz="1800" b="0" dirty="0" smtClean="0">
                <a:solidFill>
                  <a:srgbClr val="000000"/>
                </a:solidFill>
                <a:latin typeface="Andale Mono"/>
                <a:cs typeface="Andale Mono"/>
              </a:rPr>
              <a:t>write</a:t>
            </a:r>
            <a:r>
              <a:rPr lang="en-US" sz="1800" b="0" dirty="0">
                <a:solidFill>
                  <a:srgbClr val="000000"/>
                </a:solidFill>
                <a:latin typeface="Andale Mono"/>
                <a:cs typeface="Andale Mono"/>
              </a:rPr>
              <a:t>(word, 1))</a:t>
            </a:r>
          </a:p>
          <a:p>
            <a:r>
              <a:rPr lang="en-US" sz="1800" b="0" dirty="0">
                <a:solidFill>
                  <a:srgbClr val="000000"/>
                </a:solidFill>
                <a:latin typeface="Andale Mono"/>
                <a:cs typeface="Andale Mono"/>
              </a:rPr>
              <a:t>    })</a:t>
            </a:r>
          </a:p>
          <a:p>
            <a:r>
              <a:rPr lang="en-US" sz="1800" b="0" dirty="0">
                <a:solidFill>
                  <a:srgbClr val="000000"/>
                </a:solidFill>
                <a:latin typeface="Andale Mono"/>
                <a:cs typeface="Andale Mono"/>
              </a:rPr>
              <a:t>  </a:t>
            </a:r>
            <a:r>
              <a:rPr lang="en-US" sz="1800" b="0" dirty="0">
                <a:solidFill>
                  <a:srgbClr val="FF0000"/>
                </a:solidFill>
                <a:latin typeface="Andale Mono"/>
                <a:cs typeface="Andale Mono"/>
              </a:rPr>
              <a:t>.reduce</a:t>
            </a:r>
            <a:r>
              <a:rPr lang="en-US" sz="1800" b="0" dirty="0">
                <a:solidFill>
                  <a:srgbClr val="000000"/>
                </a:solidFill>
                <a:latin typeface="Andale Mono"/>
                <a:cs typeface="Andale Mono"/>
              </a:rPr>
              <a:t>(object reducer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def</a:t>
            </a:r>
            <a:r>
              <a:rPr lang="en-US" sz="1800" b="0" dirty="0">
                <a:solidFill>
                  <a:srgbClr val="000000"/>
                </a:solidFill>
                <a:latin typeface="Andale Mono"/>
                <a:cs typeface="Andale Mono"/>
              </a:rPr>
              <a:t> reduce(key: Text, values: </a:t>
            </a:r>
            <a:r>
              <a:rPr lang="en-US" sz="1800" b="0" dirty="0" err="1">
                <a:solidFill>
                  <a:srgbClr val="000000"/>
                </a:solidFill>
                <a:latin typeface="Andale Mono"/>
                <a:cs typeface="Andale Mono"/>
              </a:rPr>
              <a:t>Iterable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Int</a:t>
            </a:r>
            <a:r>
              <a:rPr lang="en-US" sz="1800" b="0" dirty="0">
                <a:solidFill>
                  <a:srgbClr val="000000"/>
                </a:solidFill>
                <a:latin typeface="Andale Mono"/>
                <a:cs typeface="Andale Mono"/>
              </a:rPr>
              <a:t>]) =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var</a:t>
            </a:r>
            <a:r>
              <a:rPr lang="en-US" sz="1800" b="0" dirty="0">
                <a:solidFill>
                  <a:srgbClr val="000000"/>
                </a:solidFill>
                <a:latin typeface="Andale Mono"/>
                <a:cs typeface="Andale Mono"/>
              </a:rPr>
              <a:t> sum = 0</a:t>
            </a:r>
          </a:p>
          <a:p>
            <a:r>
              <a:rPr lang="en-US" sz="1800" b="0" dirty="0">
                <a:solidFill>
                  <a:srgbClr val="000000"/>
                </a:solidFill>
                <a:latin typeface="Andale Mono"/>
                <a:cs typeface="Andale Mono"/>
              </a:rPr>
              <a:t>      for (value &lt;- </a:t>
            </a:r>
            <a:r>
              <a:rPr lang="en-US" sz="1800" b="0" dirty="0" smtClean="0">
                <a:solidFill>
                  <a:srgbClr val="000000"/>
                </a:solidFill>
                <a:latin typeface="Andale Mono"/>
                <a:cs typeface="Andale Mono"/>
              </a:rPr>
              <a:t>values) </a:t>
            </a:r>
            <a:r>
              <a:rPr lang="en-US" sz="1800" b="0" dirty="0">
                <a:solidFill>
                  <a:srgbClr val="000000"/>
                </a:solidFill>
                <a:latin typeface="Andale Mono"/>
                <a:cs typeface="Andale Mono"/>
              </a:rPr>
              <a:t>sum += value</a:t>
            </a:r>
          </a:p>
          <a:p>
            <a:r>
              <a:rPr lang="en-US" sz="1800" b="0" dirty="0">
                <a:solidFill>
                  <a:srgbClr val="000000"/>
                </a:solidFill>
                <a:latin typeface="Andale Mono"/>
                <a:cs typeface="Andale Mono"/>
              </a:rPr>
              <a:t>      </a:t>
            </a:r>
            <a:r>
              <a:rPr lang="en-US" sz="1800" b="0" dirty="0" smtClean="0">
                <a:solidFill>
                  <a:srgbClr val="000000"/>
                </a:solidFill>
                <a:latin typeface="Andale Mono"/>
                <a:cs typeface="Andale Mono"/>
              </a:rPr>
              <a:t>write</a:t>
            </a:r>
            <a:r>
              <a:rPr lang="en-US" sz="1800" b="0" dirty="0">
                <a:solidFill>
                  <a:srgbClr val="000000"/>
                </a:solidFill>
                <a:latin typeface="Andale Mono"/>
                <a:cs typeface="Andale Mono"/>
              </a:rPr>
              <a:t>(key, sum)</a:t>
            </a:r>
          </a:p>
          <a:p>
            <a:r>
              <a:rPr lang="en-US" sz="1800" b="0" dirty="0">
                <a:solidFill>
                  <a:srgbClr val="000000"/>
                </a:solidFill>
                <a:latin typeface="Andale Mono"/>
                <a:cs typeface="Andale Mono"/>
              </a:rPr>
              <a:t>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saveAsTextFile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args.output</a:t>
            </a:r>
            <a:r>
              <a:rPr lang="en-US" sz="1800" b="0" dirty="0">
                <a:solidFill>
                  <a:srgbClr val="000000"/>
                </a:solidFill>
                <a:latin typeface="Andale Mono"/>
                <a:cs typeface="Andale Mono"/>
              </a:rPr>
              <a:t>())</a:t>
            </a:r>
          </a:p>
        </p:txBody>
      </p:sp>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Don’t focus on Java verbosity!</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032122019"/>
      </p:ext>
    </p:extLst>
  </p:cSld>
  <p:clrMapOvr>
    <a:masterClrMapping/>
  </p:clrMapOvr>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Next Time</a:t>
            </a:r>
            <a:r>
              <a:rPr lang="mr-IN" sz="3600" b="0" kern="0" dirty="0" smtClean="0">
                <a:solidFill>
                  <a:srgbClr val="000000"/>
                </a:solidFill>
                <a:latin typeface="Gill Sans"/>
                <a:cs typeface="Gill Sans"/>
              </a:rPr>
              <a:t>…</a:t>
            </a:r>
            <a:endParaRPr lang="en-US" sz="3600" b="0" kern="0" dirty="0">
              <a:solidFill>
                <a:srgbClr val="000000"/>
              </a:solidFill>
              <a:latin typeface="Gill Sans"/>
              <a:cs typeface="Gill Sans"/>
            </a:endParaRPr>
          </a:p>
        </p:txBody>
      </p:sp>
      <p:sp>
        <p:nvSpPr>
          <p:cNvPr id="6" name="TextBox 5"/>
          <p:cNvSpPr txBox="1"/>
          <p:nvPr/>
        </p:nvSpPr>
        <p:spPr>
          <a:xfrm>
            <a:off x="0" y="2357735"/>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What’s an RDD?</a:t>
            </a:r>
          </a:p>
        </p:txBody>
      </p:sp>
      <p:sp>
        <p:nvSpPr>
          <p:cNvPr id="9" name="TextBox 8"/>
          <p:cNvSpPr txBox="1"/>
          <p:nvPr/>
        </p:nvSpPr>
        <p:spPr>
          <a:xfrm>
            <a:off x="0" y="2853035"/>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How does Spark actually work?</a:t>
            </a:r>
          </a:p>
        </p:txBody>
      </p:sp>
      <p:sp>
        <p:nvSpPr>
          <p:cNvPr id="11" name="TextBox 10"/>
          <p:cNvSpPr txBox="1"/>
          <p:nvPr/>
        </p:nvSpPr>
        <p:spPr>
          <a:xfrm>
            <a:off x="0" y="3348335"/>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Algorithm design: </a:t>
            </a:r>
            <a:r>
              <a:rPr lang="en-US" sz="2400" b="0" kern="0" dirty="0" err="1">
                <a:solidFill>
                  <a:srgbClr val="000000"/>
                </a:solidFill>
                <a:latin typeface="Gill Sans"/>
                <a:cs typeface="Gill Sans"/>
              </a:rPr>
              <a:t>redux</a:t>
            </a:r>
            <a:endParaRPr lang="en-US" sz="2400" b="0" kern="0" dirty="0">
              <a:solidFill>
                <a:srgbClr val="000000"/>
              </a:solidFill>
              <a:latin typeface="Gill Sans"/>
              <a:cs typeface="Gill Sans"/>
            </a:endParaRPr>
          </a:p>
        </p:txBody>
      </p:sp>
    </p:spTree>
    <p:extLst>
      <p:ext uri="{BB962C8B-B14F-4D97-AF65-F5344CB8AC3E}">
        <p14:creationId xmlns:p14="http://schemas.microsoft.com/office/powerpoint/2010/main" val="133008531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eamTimeCar.com-BTTF_DeLorean_Time_Machine-OtoGodfrey.com-JMortonPhoto.com-01.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3400" y="0"/>
            <a:ext cx="10284991" cy="6858000"/>
          </a:xfrm>
          <a:prstGeom prst="rect">
            <a:avLst/>
          </a:prstGeom>
        </p:spPr>
      </p:pic>
      <p:sp>
        <p:nvSpPr>
          <p:cNvPr id="3" name="TextBox 2"/>
          <p:cNvSpPr txBox="1"/>
          <p:nvPr/>
        </p:nvSpPr>
        <p:spPr>
          <a:xfrm>
            <a:off x="0" y="6229290"/>
            <a:ext cx="9144000" cy="400110"/>
          </a:xfrm>
          <a:prstGeom prst="rect">
            <a:avLst/>
          </a:prstGeom>
          <a:noFill/>
        </p:spPr>
        <p:txBody>
          <a:bodyPr wrap="square" rtlCol="0">
            <a:spAutoFit/>
          </a:bodyPr>
          <a:lstStyle/>
          <a:p>
            <a:pPr algn="ctr"/>
            <a:r>
              <a:rPr lang="en-US" sz="2000" b="0" dirty="0" smtClean="0">
                <a:solidFill>
                  <a:srgbClr val="FFFFFF"/>
                </a:solidFill>
                <a:latin typeface="Gill Sans"/>
                <a:cs typeface="Gill Sans"/>
              </a:rPr>
              <a:t>(circa 2007)</a:t>
            </a:r>
          </a:p>
        </p:txBody>
      </p:sp>
      <p:sp>
        <p:nvSpPr>
          <p:cNvPr id="4" name="TextBox 3"/>
          <p:cNvSpPr txBox="1"/>
          <p:nvPr/>
        </p:nvSpPr>
        <p:spPr>
          <a:xfrm>
            <a:off x="0" y="5867400"/>
            <a:ext cx="9144000" cy="461665"/>
          </a:xfrm>
          <a:prstGeom prst="rect">
            <a:avLst/>
          </a:prstGeom>
          <a:noFill/>
        </p:spPr>
        <p:txBody>
          <a:bodyPr wrap="square" rtlCol="0">
            <a:spAutoFit/>
          </a:bodyPr>
          <a:lstStyle/>
          <a:p>
            <a:pPr algn="ctr"/>
            <a:r>
              <a:rPr lang="en-US" sz="2400" b="0" dirty="0" smtClean="0">
                <a:solidFill>
                  <a:srgbClr val="FFFFFF"/>
                </a:solidFill>
                <a:latin typeface="Gill Sans"/>
                <a:cs typeface="Gill Sans"/>
              </a:rPr>
              <a:t>Hadoop is great, but it’s really </a:t>
            </a:r>
            <a:r>
              <a:rPr lang="en-US" sz="2400" b="0" dirty="0" err="1" smtClean="0">
                <a:solidFill>
                  <a:srgbClr val="FFFFFF"/>
                </a:solidFill>
                <a:latin typeface="Gill Sans"/>
                <a:cs typeface="Gill Sans"/>
              </a:rPr>
              <a:t>waaaaay</a:t>
            </a:r>
            <a:r>
              <a:rPr lang="en-US" sz="2400" b="0" dirty="0" smtClean="0">
                <a:solidFill>
                  <a:srgbClr val="FFFFFF"/>
                </a:solidFill>
                <a:latin typeface="Gill Sans"/>
                <a:cs typeface="Gill Sans"/>
              </a:rPr>
              <a:t> too low level!</a:t>
            </a:r>
          </a:p>
        </p:txBody>
      </p:sp>
      <p:sp>
        <p:nvSpPr>
          <p:cNvPr id="6" name="TextBox 5"/>
          <p:cNvSpPr txBox="1">
            <a:spLocks noChangeArrowheads="1"/>
          </p:cNvSpPr>
          <p:nvPr/>
        </p:nvSpPr>
        <p:spPr bwMode="auto">
          <a:xfrm>
            <a:off x="0" y="6611938"/>
            <a:ext cx="4038600" cy="246221"/>
          </a:xfrm>
          <a:prstGeom prst="rect">
            <a:avLst/>
          </a:prstGeom>
          <a:noFill/>
          <a:ln w="9525">
            <a:noFill/>
            <a:miter lim="800000"/>
            <a:headEnd/>
            <a:tailEnd/>
          </a:ln>
        </p:spPr>
        <p:txBody>
          <a:bodyPr wrap="square">
            <a:spAutoFit/>
          </a:bodyPr>
          <a:lstStyle/>
          <a:p>
            <a:r>
              <a:rPr lang="en-US" sz="1000" b="0" dirty="0" smtClean="0"/>
              <a:t>Source: Wikipedia (</a:t>
            </a:r>
            <a:r>
              <a:rPr lang="en-US" sz="1000" b="0" dirty="0" err="1" smtClean="0"/>
              <a:t>DeLorean</a:t>
            </a:r>
            <a:r>
              <a:rPr lang="en-US" sz="1000" b="0" dirty="0" smtClean="0"/>
              <a:t> time machine)</a:t>
            </a:r>
            <a:endParaRPr lang="en-US" sz="1000" b="0" dirty="0"/>
          </a:p>
        </p:txBody>
      </p:sp>
    </p:spTree>
    <p:extLst>
      <p:ext uri="{BB962C8B-B14F-4D97-AF65-F5344CB8AC3E}">
        <p14:creationId xmlns:p14="http://schemas.microsoft.com/office/powerpoint/2010/main" val="234303275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algn="ctr">
              <a:defRPr/>
            </a:pPr>
            <a:r>
              <a:rPr lang="en-US" sz="3600" b="0" kern="0" dirty="0" smtClean="0">
                <a:solidFill>
                  <a:srgbClr val="000000"/>
                </a:solidFill>
                <a:latin typeface="Gill Sans"/>
                <a:cs typeface="Gill Sans"/>
              </a:rPr>
              <a:t>Meanwhile, at </a:t>
            </a:r>
            <a:r>
              <a:rPr lang="en-US" sz="3600" b="0" kern="0" dirty="0">
                <a:solidFill>
                  <a:srgbClr val="000000"/>
                </a:solidFill>
                <a:latin typeface="Gill Sans"/>
                <a:cs typeface="Gill Sans"/>
              </a:rPr>
              <a:t>1600 Amphitheatre </a:t>
            </a:r>
            <a:r>
              <a:rPr lang="en-US" sz="3600" b="0" kern="0" dirty="0" smtClean="0">
                <a:solidFill>
                  <a:srgbClr val="000000"/>
                </a:solidFill>
                <a:latin typeface="Gill Sans"/>
                <a:cs typeface="Gill Sans"/>
              </a:rPr>
              <a:t>Parkway</a:t>
            </a:r>
            <a:r>
              <a:rPr lang="mr-IN" sz="3600" b="0" kern="0" dirty="0" smtClean="0">
                <a:solidFill>
                  <a:srgbClr val="000000"/>
                </a:solidFill>
                <a:latin typeface="Gill Sans"/>
                <a:cs typeface="Gill Sans"/>
              </a:rPr>
              <a:t>…</a:t>
            </a:r>
            <a:r>
              <a:rPr lang="en-US" sz="3600" b="0" kern="0" dirty="0" smtClean="0">
                <a:solidFill>
                  <a:srgbClr val="000000"/>
                </a:solidFill>
                <a:latin typeface="Gill Sans"/>
                <a:cs typeface="Gill Sans"/>
              </a:rPr>
              <a:t> </a:t>
            </a:r>
            <a:endParaRPr lang="en-US" sz="3600" b="0" kern="0" dirty="0">
              <a:solidFill>
                <a:srgbClr val="000000"/>
              </a:solidFill>
              <a:latin typeface="Gill Sans"/>
              <a:cs typeface="Gill Sans"/>
            </a:endParaRPr>
          </a:p>
        </p:txBody>
      </p:sp>
      <p:sp>
        <p:nvSpPr>
          <p:cNvPr id="7" name="TextBox 6"/>
          <p:cNvSpPr txBox="1"/>
          <p:nvPr/>
        </p:nvSpPr>
        <p:spPr>
          <a:xfrm>
            <a:off x="0" y="2124670"/>
            <a:ext cx="9144000" cy="461665"/>
          </a:xfrm>
          <a:prstGeom prst="rect">
            <a:avLst/>
          </a:prstGeom>
          <a:noFill/>
        </p:spPr>
        <p:txBody>
          <a:bodyPr wrap="square" rtlCol="0">
            <a:spAutoFit/>
          </a:bodyPr>
          <a:lstStyle/>
          <a:p>
            <a:pPr lvl="0" algn="ctr">
              <a:defRPr/>
            </a:pPr>
            <a:r>
              <a:rPr lang="en-US" sz="2400" b="0" kern="0" dirty="0" err="1" smtClean="0">
                <a:solidFill>
                  <a:srgbClr val="000000"/>
                </a:solidFill>
                <a:latin typeface="Gill Sans"/>
                <a:cs typeface="Gill Sans"/>
              </a:rPr>
              <a:t>Sawzell</a:t>
            </a:r>
            <a:r>
              <a:rPr lang="en-US" sz="2400" b="0" kern="0" dirty="0" smtClean="0">
                <a:solidFill>
                  <a:srgbClr val="000000"/>
                </a:solidFill>
                <a:latin typeface="Gill Sans"/>
                <a:cs typeface="Gill Sans"/>
              </a:rPr>
              <a:t> </a:t>
            </a:r>
            <a:r>
              <a:rPr lang="mr-IN" sz="2400" b="0" kern="0" dirty="0" smtClean="0">
                <a:solidFill>
                  <a:srgbClr val="000000"/>
                </a:solidFill>
                <a:latin typeface="Gill Sans"/>
                <a:cs typeface="Gill Sans"/>
              </a:rPr>
              <a:t>–</a:t>
            </a:r>
            <a:r>
              <a:rPr lang="en-US" sz="2400" b="0" kern="0" dirty="0" smtClean="0">
                <a:solidFill>
                  <a:srgbClr val="000000"/>
                </a:solidFill>
                <a:latin typeface="Gill Sans"/>
                <a:cs typeface="Gill Sans"/>
              </a:rPr>
              <a:t> circa 2003</a:t>
            </a:r>
            <a:endParaRPr lang="en-US" sz="2400" b="0" kern="0" dirty="0">
              <a:solidFill>
                <a:srgbClr val="000000"/>
              </a:solidFill>
              <a:latin typeface="Gill Sans"/>
              <a:cs typeface="Gill Sans"/>
            </a:endParaRPr>
          </a:p>
        </p:txBody>
      </p:sp>
      <p:sp>
        <p:nvSpPr>
          <p:cNvPr id="8" name="TextBox 7"/>
          <p:cNvSpPr txBox="1"/>
          <p:nvPr/>
        </p:nvSpPr>
        <p:spPr>
          <a:xfrm>
            <a:off x="0" y="250567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Lumberjack </a:t>
            </a:r>
            <a:r>
              <a:rPr lang="mr-IN" sz="2400" b="0" kern="0" dirty="0" smtClean="0">
                <a:solidFill>
                  <a:srgbClr val="000000"/>
                </a:solidFill>
                <a:latin typeface="Gill Sans"/>
                <a:cs typeface="Gill Sans"/>
              </a:rPr>
              <a:t>–</a:t>
            </a:r>
            <a:r>
              <a:rPr lang="en-US" sz="2400" b="0" kern="0" dirty="0" smtClean="0">
                <a:solidFill>
                  <a:srgbClr val="000000"/>
                </a:solidFill>
                <a:latin typeface="Gill Sans"/>
                <a:cs typeface="Gill Sans"/>
              </a:rPr>
              <a:t> circa ??</a:t>
            </a:r>
            <a:endParaRPr lang="en-US" sz="2400" b="0" kern="0" dirty="0">
              <a:solidFill>
                <a:srgbClr val="000000"/>
              </a:solidFill>
              <a:latin typeface="Gill Sans"/>
              <a:cs typeface="Gill Sans"/>
            </a:endParaRPr>
          </a:p>
        </p:txBody>
      </p:sp>
      <p:sp>
        <p:nvSpPr>
          <p:cNvPr id="10" name="TextBox 9"/>
          <p:cNvSpPr txBox="1"/>
          <p:nvPr/>
        </p:nvSpPr>
        <p:spPr>
          <a:xfrm>
            <a:off x="0" y="288667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Flume(Java) </a:t>
            </a:r>
            <a:r>
              <a:rPr lang="mr-IN" sz="2400" b="0" kern="0" dirty="0" smtClean="0">
                <a:solidFill>
                  <a:srgbClr val="000000"/>
                </a:solidFill>
                <a:latin typeface="Gill Sans"/>
                <a:cs typeface="Gill Sans"/>
              </a:rPr>
              <a:t>–</a:t>
            </a:r>
            <a:r>
              <a:rPr lang="en-US" sz="2400" b="0" kern="0" dirty="0" smtClean="0">
                <a:solidFill>
                  <a:srgbClr val="000000"/>
                </a:solidFill>
                <a:latin typeface="Gill Sans"/>
                <a:cs typeface="Gill Sans"/>
              </a:rPr>
              <a:t> circa 2009</a:t>
            </a:r>
            <a:endParaRPr lang="en-US" sz="2400" b="0" kern="0" dirty="0">
              <a:solidFill>
                <a:srgbClr val="000000"/>
              </a:solidFill>
              <a:latin typeface="Gill Sans"/>
              <a:cs typeface="Gill Sans"/>
            </a:endParaRPr>
          </a:p>
        </p:txBody>
      </p:sp>
      <p:sp>
        <p:nvSpPr>
          <p:cNvPr id="9" name="TextBox 8"/>
          <p:cNvSpPr txBox="1"/>
          <p:nvPr/>
        </p:nvSpPr>
        <p:spPr>
          <a:xfrm>
            <a:off x="0" y="3272135"/>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Cloud Dataflow (Flume + </a:t>
            </a:r>
            <a:r>
              <a:rPr lang="en-US" sz="2400" b="0" kern="0" dirty="0" err="1" smtClean="0">
                <a:solidFill>
                  <a:srgbClr val="000000"/>
                </a:solidFill>
                <a:latin typeface="Gill Sans"/>
                <a:cs typeface="Gill Sans"/>
              </a:rPr>
              <a:t>MillWheel</a:t>
            </a:r>
            <a:r>
              <a:rPr lang="en-US" sz="2400" b="0" kern="0" dirty="0" smtClean="0">
                <a:solidFill>
                  <a:srgbClr val="000000"/>
                </a:solidFill>
                <a:latin typeface="Gill Sans"/>
                <a:cs typeface="Gill Sans"/>
              </a:rPr>
              <a:t>) </a:t>
            </a:r>
            <a:r>
              <a:rPr lang="mr-IN" sz="2400" b="0" kern="0" dirty="0" smtClean="0">
                <a:solidFill>
                  <a:srgbClr val="000000"/>
                </a:solidFill>
                <a:latin typeface="Gill Sans"/>
                <a:cs typeface="Gill Sans"/>
              </a:rPr>
              <a:t>–</a:t>
            </a:r>
            <a:r>
              <a:rPr lang="en-US" sz="2400" b="0" kern="0" dirty="0" smtClean="0">
                <a:solidFill>
                  <a:srgbClr val="000000"/>
                </a:solidFill>
                <a:latin typeface="Gill Sans"/>
                <a:cs typeface="Gill Sans"/>
              </a:rPr>
              <a:t> circa 2014</a:t>
            </a:r>
            <a:endParaRPr lang="en-US" sz="2400" b="0" kern="0" dirty="0">
              <a:solidFill>
                <a:srgbClr val="000000"/>
              </a:solidFill>
              <a:latin typeface="Gill Sans"/>
              <a:cs typeface="Gill Sans"/>
            </a:endParaRPr>
          </a:p>
        </p:txBody>
      </p:sp>
    </p:spTree>
    <p:extLst>
      <p:ext uri="{BB962C8B-B14F-4D97-AF65-F5344CB8AC3E}">
        <p14:creationId xmlns:p14="http://schemas.microsoft.com/office/powerpoint/2010/main" val="418170299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P spid="9"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Flume(Java)</a:t>
            </a:r>
            <a:endParaRPr lang="en-US" sz="3600" b="0" kern="0" dirty="0">
              <a:solidFill>
                <a:srgbClr val="000000"/>
              </a:solidFill>
              <a:latin typeface="Gill Sans"/>
              <a:cs typeface="Gill Sans"/>
            </a:endParaRPr>
          </a:p>
        </p:txBody>
      </p:sp>
      <p:sp>
        <p:nvSpPr>
          <p:cNvPr id="5" name="TextBox 4"/>
          <p:cNvSpPr txBox="1"/>
          <p:nvPr/>
        </p:nvSpPr>
        <p:spPr>
          <a:xfrm>
            <a:off x="0" y="19050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Core data types</a:t>
            </a:r>
            <a:endParaRPr lang="en-US" sz="2400" b="0" kern="0" dirty="0">
              <a:solidFill>
                <a:srgbClr val="000000"/>
              </a:solidFill>
              <a:latin typeface="Gill Sans"/>
              <a:cs typeface="Gill Sans"/>
            </a:endParaRPr>
          </a:p>
        </p:txBody>
      </p:sp>
      <p:sp>
        <p:nvSpPr>
          <p:cNvPr id="6" name="TextBox 5"/>
          <p:cNvSpPr txBox="1"/>
          <p:nvPr/>
        </p:nvSpPr>
        <p:spPr>
          <a:xfrm>
            <a:off x="0" y="2286000"/>
            <a:ext cx="9144000" cy="707886"/>
          </a:xfrm>
          <a:prstGeom prst="rect">
            <a:avLst/>
          </a:prstGeom>
          <a:noFill/>
        </p:spPr>
        <p:txBody>
          <a:bodyPr wrap="square" rtlCol="0">
            <a:spAutoFit/>
          </a:bodyPr>
          <a:lstStyle/>
          <a:p>
            <a:pPr lvl="0" algn="ctr">
              <a:defRPr/>
            </a:pPr>
            <a:r>
              <a:rPr lang="en-US" sz="2000" b="0" kern="0" dirty="0" err="1" smtClean="0">
                <a:solidFill>
                  <a:srgbClr val="0070C0"/>
                </a:solidFill>
                <a:latin typeface="Gill Sans"/>
                <a:cs typeface="Gill Sans"/>
              </a:rPr>
              <a:t>PCollection</a:t>
            </a:r>
            <a:r>
              <a:rPr lang="en-US" sz="2000" b="0" kern="0" dirty="0" smtClean="0">
                <a:solidFill>
                  <a:srgbClr val="0070C0"/>
                </a:solidFill>
                <a:latin typeface="Gill Sans"/>
                <a:cs typeface="Gill Sans"/>
              </a:rPr>
              <a:t>&lt;T</a:t>
            </a:r>
            <a:r>
              <a:rPr lang="en-US" sz="2000" b="0" kern="0" dirty="0">
                <a:solidFill>
                  <a:srgbClr val="0070C0"/>
                </a:solidFill>
                <a:latin typeface="Gill Sans"/>
                <a:cs typeface="Gill Sans"/>
              </a:rPr>
              <a:t>&gt; </a:t>
            </a:r>
            <a:r>
              <a:rPr lang="en-US" sz="2000" b="0" kern="0" dirty="0" smtClean="0">
                <a:solidFill>
                  <a:srgbClr val="0070C0"/>
                </a:solidFill>
                <a:latin typeface="Gill Sans"/>
                <a:cs typeface="Gill Sans"/>
              </a:rPr>
              <a:t>- a </a:t>
            </a:r>
            <a:r>
              <a:rPr lang="en-US" sz="2000" b="0" kern="0" dirty="0">
                <a:solidFill>
                  <a:srgbClr val="0070C0"/>
                </a:solidFill>
                <a:latin typeface="Gill Sans"/>
                <a:cs typeface="Gill Sans"/>
              </a:rPr>
              <a:t>(possibly huge) immutable bag of elements of type T</a:t>
            </a:r>
            <a:endParaRPr lang="en-US" sz="2000" b="0" kern="0" dirty="0" smtClean="0">
              <a:solidFill>
                <a:srgbClr val="0070C0"/>
              </a:solidFill>
              <a:latin typeface="Gill Sans"/>
              <a:cs typeface="Gill Sans"/>
            </a:endParaRPr>
          </a:p>
          <a:p>
            <a:pPr lvl="0" algn="ctr">
              <a:defRPr/>
            </a:pPr>
            <a:r>
              <a:rPr lang="en-US" sz="2000" b="0" kern="0" dirty="0" err="1" smtClean="0">
                <a:solidFill>
                  <a:srgbClr val="0070C0"/>
                </a:solidFill>
                <a:latin typeface="Gill Sans"/>
                <a:cs typeface="Gill Sans"/>
              </a:rPr>
              <a:t>PTable</a:t>
            </a:r>
            <a:r>
              <a:rPr lang="en-US" sz="2000" b="0" kern="0" dirty="0" smtClean="0">
                <a:solidFill>
                  <a:srgbClr val="0070C0"/>
                </a:solidFill>
                <a:latin typeface="Gill Sans"/>
                <a:cs typeface="Gill Sans"/>
              </a:rPr>
              <a:t>&lt;K, V&gt; - a (possibly huge) immutable bag of key-value pairs</a:t>
            </a:r>
            <a:endParaRPr lang="en-US" sz="2000" b="0" kern="0" dirty="0">
              <a:solidFill>
                <a:srgbClr val="0070C0"/>
              </a:solidFill>
              <a:latin typeface="Gill Sans"/>
              <a:cs typeface="Gill Sans"/>
            </a:endParaRPr>
          </a:p>
        </p:txBody>
      </p:sp>
      <p:sp>
        <p:nvSpPr>
          <p:cNvPr id="13" name="TextBox 12"/>
          <p:cNvSpPr txBox="1"/>
          <p:nvPr/>
        </p:nvSpPr>
        <p:spPr>
          <a:xfrm>
            <a:off x="3886200" y="6243935"/>
            <a:ext cx="4984057" cy="461665"/>
          </a:xfrm>
          <a:prstGeom prst="rect">
            <a:avLst/>
          </a:prstGeom>
          <a:noFill/>
        </p:spPr>
        <p:txBody>
          <a:bodyPr wrap="none" rtlCol="0">
            <a:spAutoFit/>
          </a:bodyPr>
          <a:lstStyle/>
          <a:p>
            <a:r>
              <a:rPr lang="en-US" sz="2400" b="0" dirty="0" smtClean="0">
                <a:solidFill>
                  <a:srgbClr val="FF0000"/>
                </a:solidFill>
                <a:latin typeface="Gill Sans"/>
                <a:cs typeface="Gill Sans"/>
              </a:rPr>
              <a:t>Hmm</a:t>
            </a:r>
            <a:r>
              <a:rPr lang="mr-IN" sz="2400" b="0" dirty="0" smtClean="0">
                <a:solidFill>
                  <a:srgbClr val="FF0000"/>
                </a:solidFill>
                <a:latin typeface="Gill Sans"/>
                <a:cs typeface="Gill Sans"/>
              </a:rPr>
              <a:t>…</a:t>
            </a:r>
            <a:r>
              <a:rPr lang="en-US" sz="2400" b="0" dirty="0" smtClean="0">
                <a:solidFill>
                  <a:srgbClr val="FF0000"/>
                </a:solidFill>
                <a:latin typeface="Gill Sans"/>
                <a:cs typeface="Gill Sans"/>
              </a:rPr>
              <a:t> sounds suspiciously familiar</a:t>
            </a:r>
            <a:r>
              <a:rPr lang="mr-IN" sz="2400" b="0" dirty="0" smtClean="0">
                <a:solidFill>
                  <a:srgbClr val="FF0000"/>
                </a:solidFill>
                <a:latin typeface="Gill Sans"/>
                <a:cs typeface="Gill Sans"/>
              </a:rPr>
              <a:t>…</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94820263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3"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Flume(Java)</a:t>
            </a:r>
            <a:endParaRPr lang="en-US" sz="3600" b="0" kern="0" dirty="0">
              <a:solidFill>
                <a:srgbClr val="000000"/>
              </a:solidFill>
              <a:latin typeface="Gill Sans"/>
              <a:cs typeface="Gill Sans"/>
            </a:endParaRPr>
          </a:p>
        </p:txBody>
      </p:sp>
      <p:sp>
        <p:nvSpPr>
          <p:cNvPr id="5" name="TextBox 4"/>
          <p:cNvSpPr txBox="1"/>
          <p:nvPr/>
        </p:nvSpPr>
        <p:spPr>
          <a:xfrm>
            <a:off x="0" y="11430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Primitive operations</a:t>
            </a:r>
            <a:endParaRPr lang="en-US" sz="2400" b="0" kern="0" dirty="0">
              <a:solidFill>
                <a:srgbClr val="000000"/>
              </a:solidFill>
              <a:latin typeface="Gill Sans"/>
              <a:cs typeface="Gill Sans"/>
            </a:endParaRPr>
          </a:p>
        </p:txBody>
      </p:sp>
      <p:grpSp>
        <p:nvGrpSpPr>
          <p:cNvPr id="7" name="Group 6"/>
          <p:cNvGrpSpPr/>
          <p:nvPr/>
        </p:nvGrpSpPr>
        <p:grpSpPr>
          <a:xfrm>
            <a:off x="304800" y="2209800"/>
            <a:ext cx="1981200" cy="3279577"/>
            <a:chOff x="1371600" y="1932057"/>
            <a:chExt cx="1981200" cy="3279577"/>
          </a:xfrm>
        </p:grpSpPr>
        <p:sp>
          <p:nvSpPr>
            <p:cNvPr id="8" name="Rectangle 7"/>
            <p:cNvSpPr>
              <a:spLocks noChangeArrowheads="1"/>
            </p:cNvSpPr>
            <p:nvPr/>
          </p:nvSpPr>
          <p:spPr bwMode="auto">
            <a:xfrm>
              <a:off x="1676400" y="3124200"/>
              <a:ext cx="1371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500" b="0" dirty="0" err="1">
                  <a:solidFill>
                    <a:schemeClr val="bg2"/>
                  </a:solidFill>
                  <a:latin typeface="Gill Sans"/>
                  <a:cs typeface="Gill Sans"/>
                </a:rPr>
                <a:t>parallelDo</a:t>
              </a:r>
              <a:endParaRPr lang="en-US" sz="1500" b="0" dirty="0">
                <a:solidFill>
                  <a:schemeClr val="bg2"/>
                </a:solidFill>
                <a:latin typeface="Gill Sans"/>
                <a:cs typeface="Gill Sans"/>
              </a:endParaRPr>
            </a:p>
            <a:p>
              <a:pPr algn="ctr"/>
              <a:r>
                <a:rPr lang="en-US" sz="1400" b="0" dirty="0" smtClean="0">
                  <a:solidFill>
                    <a:srgbClr val="000000"/>
                  </a:solidFill>
                  <a:latin typeface="Andale Mono"/>
                  <a:cs typeface="Andale Mono"/>
                </a:rPr>
                <a:t>f: (</a:t>
              </a:r>
              <a:r>
                <a:rPr lang="en-US" sz="1400" b="0" dirty="0">
                  <a:solidFill>
                    <a:srgbClr val="000000"/>
                  </a:solidFill>
                  <a:latin typeface="Andale Mono"/>
                  <a:cs typeface="Andale Mono"/>
                </a:rPr>
                <a:t>T</a:t>
              </a:r>
              <a:r>
                <a:rPr lang="en-US" sz="1400" b="0" dirty="0" smtClean="0">
                  <a:solidFill>
                    <a:srgbClr val="000000"/>
                  </a:solidFill>
                  <a:latin typeface="Andale Mono"/>
                  <a:cs typeface="Andale Mono"/>
                </a:rPr>
                <a:t>) ⇒ </a:t>
              </a:r>
              <a:r>
                <a:rPr lang="en-US" sz="1400" b="0" dirty="0">
                  <a:solidFill>
                    <a:srgbClr val="000000"/>
                  </a:solidFill>
                  <a:latin typeface="Andale Mono"/>
                  <a:cs typeface="Andale Mono"/>
                </a:rPr>
                <a:t>S</a:t>
              </a:r>
            </a:p>
          </p:txBody>
        </p:sp>
        <p:sp>
          <p:nvSpPr>
            <p:cNvPr id="9" name="Text Box 4"/>
            <p:cNvSpPr txBox="1">
              <a:spLocks noChangeArrowheads="1"/>
            </p:cNvSpPr>
            <p:nvPr/>
          </p:nvSpPr>
          <p:spPr bwMode="auto">
            <a:xfrm>
              <a:off x="1371600" y="1932057"/>
              <a:ext cx="1981200" cy="307777"/>
            </a:xfrm>
            <a:prstGeom prst="rect">
              <a:avLst/>
            </a:prstGeom>
            <a:noFill/>
            <a:ln w="9525">
              <a:noFill/>
              <a:miter lim="800000"/>
              <a:headEnd/>
              <a:tailEnd/>
            </a:ln>
          </p:spPr>
          <p:txBody>
            <a:bodyPr wrap="square">
              <a:spAutoFit/>
            </a:bodyPr>
            <a:lstStyle/>
            <a:p>
              <a:pPr algn="ctr"/>
              <a:r>
                <a:rPr lang="en-US" sz="1400" b="0" dirty="0" err="1" smtClean="0">
                  <a:solidFill>
                    <a:srgbClr val="000000"/>
                  </a:solidFill>
                  <a:latin typeface="Andale Mono"/>
                  <a:cs typeface="Andale Mono"/>
                </a:rPr>
                <a:t>PCollection</a:t>
              </a:r>
              <a:r>
                <a:rPr lang="en-US" sz="1400" b="0" dirty="0">
                  <a:solidFill>
                    <a:srgbClr val="000000"/>
                  </a:solidFill>
                  <a:latin typeface="Andale Mono"/>
                  <a:cs typeface="Andale Mono"/>
                </a:rPr>
                <a:t>&lt;</a:t>
              </a:r>
              <a:r>
                <a:rPr lang="en-US" sz="1400" b="0" dirty="0" smtClean="0">
                  <a:solidFill>
                    <a:srgbClr val="000000"/>
                  </a:solidFill>
                  <a:latin typeface="Andale Mono"/>
                  <a:cs typeface="Andale Mono"/>
                </a:rPr>
                <a:t>T</a:t>
              </a:r>
              <a:r>
                <a:rPr lang="en-US" sz="1400" b="0" dirty="0">
                  <a:solidFill>
                    <a:srgbClr val="000000"/>
                  </a:solidFill>
                  <a:latin typeface="Andale Mono"/>
                  <a:cs typeface="Andale Mono"/>
                </a:rPr>
                <a:t>&gt;</a:t>
              </a:r>
            </a:p>
          </p:txBody>
        </p:sp>
        <p:cxnSp>
          <p:nvCxnSpPr>
            <p:cNvPr id="10" name="Straight Arrow Connector 9"/>
            <p:cNvCxnSpPr>
              <a:stCxn id="9" idx="2"/>
              <a:endCxn id="8" idx="0"/>
            </p:cNvCxnSpPr>
            <p:nvPr/>
          </p:nvCxnSpPr>
          <p:spPr bwMode="auto">
            <a:xfrm>
              <a:off x="2362200" y="2239834"/>
              <a:ext cx="0" cy="884366"/>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1" name="Text Box 4"/>
            <p:cNvSpPr txBox="1">
              <a:spLocks noChangeArrowheads="1"/>
            </p:cNvSpPr>
            <p:nvPr/>
          </p:nvSpPr>
          <p:spPr bwMode="auto">
            <a:xfrm>
              <a:off x="1371600" y="4903857"/>
              <a:ext cx="1981200" cy="307777"/>
            </a:xfrm>
            <a:prstGeom prst="rect">
              <a:avLst/>
            </a:prstGeom>
            <a:noFill/>
            <a:ln w="9525">
              <a:noFill/>
              <a:miter lim="800000"/>
              <a:headEnd/>
              <a:tailEnd/>
            </a:ln>
          </p:spPr>
          <p:txBody>
            <a:bodyPr wrap="square">
              <a:spAutoFit/>
            </a:bodyPr>
            <a:lstStyle/>
            <a:p>
              <a:pPr algn="ctr"/>
              <a:r>
                <a:rPr lang="en-US" sz="1400" b="0" dirty="0" err="1" smtClean="0">
                  <a:solidFill>
                    <a:srgbClr val="000000"/>
                  </a:solidFill>
                  <a:latin typeface="Andale Mono"/>
                  <a:cs typeface="Andale Mono"/>
                </a:rPr>
                <a:t>PCollection</a:t>
              </a:r>
              <a:r>
                <a:rPr lang="en-US" sz="1400" b="0" dirty="0" smtClean="0">
                  <a:solidFill>
                    <a:srgbClr val="000000"/>
                  </a:solidFill>
                  <a:latin typeface="Andale Mono"/>
                  <a:cs typeface="Andale Mono"/>
                </a:rPr>
                <a:t>&lt;S&gt;</a:t>
              </a:r>
              <a:endParaRPr lang="en-US" sz="1400" b="0" dirty="0">
                <a:solidFill>
                  <a:srgbClr val="000000"/>
                </a:solidFill>
                <a:latin typeface="Andale Mono"/>
                <a:cs typeface="Andale Mono"/>
              </a:endParaRPr>
            </a:p>
          </p:txBody>
        </p:sp>
        <p:cxnSp>
          <p:nvCxnSpPr>
            <p:cNvPr id="12" name="Straight Arrow Connector 11"/>
            <p:cNvCxnSpPr>
              <a:stCxn id="8" idx="2"/>
              <a:endCxn id="11" idx="0"/>
            </p:cNvCxnSpPr>
            <p:nvPr/>
          </p:nvCxnSpPr>
          <p:spPr bwMode="auto">
            <a:xfrm>
              <a:off x="2362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7" name="TextBox 16"/>
          <p:cNvSpPr txBox="1"/>
          <p:nvPr/>
        </p:nvSpPr>
        <p:spPr>
          <a:xfrm>
            <a:off x="2819400" y="2971800"/>
            <a:ext cx="5943600" cy="1569660"/>
          </a:xfrm>
          <a:prstGeom prst="rect">
            <a:avLst/>
          </a:prstGeom>
          <a:noFill/>
          <a:ln>
            <a:noFill/>
          </a:ln>
        </p:spPr>
        <p:txBody>
          <a:bodyPr wrap="square" rtlCol="0">
            <a:spAutoFit/>
          </a:bodyPr>
          <a:lstStyle/>
          <a:p>
            <a:r>
              <a:rPr lang="en-US" sz="1200" b="0" dirty="0" err="1">
                <a:solidFill>
                  <a:srgbClr val="000000"/>
                </a:solidFill>
                <a:latin typeface="Andale Mono"/>
                <a:cs typeface="Andale Mono"/>
              </a:rPr>
              <a:t>PCollection</a:t>
            </a:r>
            <a:r>
              <a:rPr lang="en-US" sz="1200" b="0" dirty="0">
                <a:solidFill>
                  <a:srgbClr val="000000"/>
                </a:solidFill>
                <a:latin typeface="Andale Mono"/>
                <a:cs typeface="Andale Mono"/>
              </a:rPr>
              <a:t>&lt;String&gt; words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lines.parallelDo</a:t>
            </a:r>
            <a:r>
              <a:rPr lang="en-US" sz="1200" b="0" dirty="0">
                <a:solidFill>
                  <a:srgbClr val="000000"/>
                </a:solidFill>
                <a:latin typeface="Andale Mono"/>
                <a:cs typeface="Andale Mono"/>
              </a:rPr>
              <a:t>(new </a:t>
            </a:r>
            <a:r>
              <a:rPr lang="en-US" sz="1200" b="0" dirty="0" err="1">
                <a:solidFill>
                  <a:srgbClr val="000000"/>
                </a:solidFill>
                <a:latin typeface="Andale Mono"/>
                <a:cs typeface="Andale Mono"/>
              </a:rPr>
              <a:t>DoFn</a:t>
            </a:r>
            <a:r>
              <a:rPr lang="en-US" sz="1200" b="0" dirty="0">
                <a:solidFill>
                  <a:srgbClr val="000000"/>
                </a:solidFill>
                <a:latin typeface="Andale Mono"/>
                <a:cs typeface="Andale Mono"/>
              </a:rPr>
              <a:t>&lt;</a:t>
            </a:r>
            <a:r>
              <a:rPr lang="en-US" sz="1200" b="0" dirty="0" err="1">
                <a:solidFill>
                  <a:srgbClr val="000000"/>
                </a:solidFill>
                <a:latin typeface="Andale Mono"/>
                <a:cs typeface="Andale Mono"/>
              </a:rPr>
              <a:t>String,String</a:t>
            </a:r>
            <a:r>
              <a:rPr lang="en-US" sz="1200" b="0" dirty="0">
                <a:solidFill>
                  <a:srgbClr val="000000"/>
                </a:solidFill>
                <a:latin typeface="Andale Mono"/>
                <a:cs typeface="Andale Mono"/>
              </a:rPr>
              <a:t>&gt;() {</a:t>
            </a:r>
          </a:p>
          <a:p>
            <a:r>
              <a:rPr lang="en-US" sz="1200" b="0" dirty="0" smtClean="0">
                <a:solidFill>
                  <a:srgbClr val="000000"/>
                </a:solidFill>
                <a:latin typeface="Andale Mono"/>
                <a:cs typeface="Andale Mono"/>
              </a:rPr>
              <a:t>    void </a:t>
            </a:r>
            <a:r>
              <a:rPr lang="en-US" sz="1200" b="0" dirty="0">
                <a:solidFill>
                  <a:srgbClr val="000000"/>
                </a:solidFill>
                <a:latin typeface="Andale Mono"/>
                <a:cs typeface="Andale Mono"/>
              </a:rPr>
              <a:t>process(String line, </a:t>
            </a:r>
            <a:r>
              <a:rPr lang="en-US" sz="1200" b="0" dirty="0" err="1">
                <a:solidFill>
                  <a:srgbClr val="000000"/>
                </a:solidFill>
                <a:latin typeface="Andale Mono"/>
                <a:cs typeface="Andale Mono"/>
              </a:rPr>
              <a:t>EmitFn</a:t>
            </a:r>
            <a:r>
              <a:rPr lang="en-US" sz="1200" b="0" dirty="0">
                <a:solidFill>
                  <a:srgbClr val="000000"/>
                </a:solidFill>
                <a:latin typeface="Andale Mono"/>
                <a:cs typeface="Andale Mono"/>
              </a:rPr>
              <a:t>&lt;String&gt; </a:t>
            </a:r>
            <a:r>
              <a:rPr lang="en-US" sz="1200" b="0" dirty="0" err="1">
                <a:solidFill>
                  <a:srgbClr val="000000"/>
                </a:solidFill>
                <a:latin typeface="Andale Mono"/>
                <a:cs typeface="Andale Mono"/>
              </a:rPr>
              <a:t>emitFn</a:t>
            </a:r>
            <a:r>
              <a:rPr lang="en-US" sz="1200" b="0" dirty="0">
                <a:solidFill>
                  <a:srgbClr val="000000"/>
                </a:solidFill>
                <a:latin typeface="Andale Mono"/>
                <a:cs typeface="Andale Mono"/>
              </a:rPr>
              <a:t>) {</a:t>
            </a:r>
          </a:p>
          <a:p>
            <a:r>
              <a:rPr lang="en-US" sz="1200" b="0" dirty="0" smtClean="0">
                <a:solidFill>
                  <a:srgbClr val="000000"/>
                </a:solidFill>
                <a:latin typeface="Andale Mono"/>
                <a:cs typeface="Andale Mono"/>
              </a:rPr>
              <a:t>      for </a:t>
            </a:r>
            <a:r>
              <a:rPr lang="en-US" sz="1200" b="0" dirty="0">
                <a:solidFill>
                  <a:srgbClr val="000000"/>
                </a:solidFill>
                <a:latin typeface="Andale Mono"/>
                <a:cs typeface="Andale Mono"/>
              </a:rPr>
              <a:t>(String word : </a:t>
            </a:r>
            <a:r>
              <a:rPr lang="en-US" sz="1200" b="0" dirty="0" err="1">
                <a:solidFill>
                  <a:srgbClr val="000000"/>
                </a:solidFill>
                <a:latin typeface="Andale Mono"/>
                <a:cs typeface="Andale Mono"/>
              </a:rPr>
              <a:t>splitIntoWords</a:t>
            </a:r>
            <a:r>
              <a:rPr lang="en-US" sz="1200" b="0" dirty="0">
                <a:solidFill>
                  <a:srgbClr val="000000"/>
                </a:solidFill>
                <a:latin typeface="Andale Mono"/>
                <a:cs typeface="Andale Mono"/>
              </a:rPr>
              <a:t>(line))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emitFn.emit</a:t>
            </a:r>
            <a:r>
              <a:rPr lang="en-US" sz="1200" b="0" dirty="0">
                <a:solidFill>
                  <a:srgbClr val="000000"/>
                </a:solidFill>
                <a:latin typeface="Andale Mono"/>
                <a:cs typeface="Andale Mono"/>
              </a:rPr>
              <a:t>(word);</a:t>
            </a:r>
          </a:p>
          <a:p>
            <a:r>
              <a:rPr lang="en-US" sz="1200" b="0" dirty="0" smtClean="0">
                <a:solidFill>
                  <a:srgbClr val="000000"/>
                </a:solidFill>
                <a:latin typeface="Andale Mono"/>
                <a:cs typeface="Andale Mono"/>
              </a:rPr>
              <a:t>      }</a:t>
            </a:r>
            <a:endParaRPr lang="en-US" sz="1200" b="0" dirty="0">
              <a:solidFill>
                <a:srgbClr val="000000"/>
              </a:solidFill>
              <a:latin typeface="Andale Mono"/>
              <a:cs typeface="Andale Mono"/>
            </a:endParaRPr>
          </a:p>
          <a:p>
            <a:r>
              <a:rPr lang="en-US" sz="1200" b="0" dirty="0" smtClean="0">
                <a:solidFill>
                  <a:srgbClr val="000000"/>
                </a:solidFill>
                <a:latin typeface="Andale Mono"/>
                <a:cs typeface="Andale Mono"/>
              </a:rPr>
              <a:t>    }</a:t>
            </a:r>
            <a:endParaRPr lang="en-US" sz="1200" b="0" dirty="0">
              <a:solidFill>
                <a:srgbClr val="000000"/>
              </a:solidFill>
              <a:latin typeface="Andale Mono"/>
              <a:cs typeface="Andale Mono"/>
            </a:endParaRPr>
          </a:p>
          <a:p>
            <a:r>
              <a:rPr lang="en-US" sz="1200" b="0" dirty="0" smtClean="0">
                <a:solidFill>
                  <a:srgbClr val="000000"/>
                </a:solidFill>
                <a:latin typeface="Andale Mono"/>
                <a:cs typeface="Andale Mono"/>
              </a:rPr>
              <a:t>  }</a:t>
            </a:r>
            <a:r>
              <a:rPr lang="en-US" sz="1200" b="0" dirty="0">
                <a:solidFill>
                  <a:srgbClr val="000000"/>
                </a:solidFill>
                <a:latin typeface="Andale Mono"/>
                <a:cs typeface="Andale Mono"/>
              </a:rPr>
              <a:t>, </a:t>
            </a:r>
            <a:r>
              <a:rPr lang="en-US" sz="1200" b="0" dirty="0" err="1">
                <a:solidFill>
                  <a:srgbClr val="000000"/>
                </a:solidFill>
                <a:latin typeface="Andale Mono"/>
                <a:cs typeface="Andale Mono"/>
              </a:rPr>
              <a:t>collectionOf</a:t>
            </a:r>
            <a:r>
              <a:rPr lang="en-US" sz="1200" b="0" dirty="0">
                <a:solidFill>
                  <a:srgbClr val="000000"/>
                </a:solidFill>
                <a:latin typeface="Andale Mono"/>
                <a:cs typeface="Andale Mono"/>
              </a:rPr>
              <a:t>(strings()));</a:t>
            </a:r>
          </a:p>
        </p:txBody>
      </p:sp>
      <p:sp>
        <p:nvSpPr>
          <p:cNvPr id="14" name="TextBox 13"/>
          <p:cNvSpPr txBox="1"/>
          <p:nvPr/>
        </p:nvSpPr>
        <p:spPr>
          <a:xfrm>
            <a:off x="3886200" y="6243935"/>
            <a:ext cx="4784130" cy="461665"/>
          </a:xfrm>
          <a:prstGeom prst="rect">
            <a:avLst/>
          </a:prstGeom>
          <a:noFill/>
        </p:spPr>
        <p:txBody>
          <a:bodyPr wrap="none" rtlCol="0">
            <a:spAutoFit/>
          </a:bodyPr>
          <a:lstStyle/>
          <a:p>
            <a:r>
              <a:rPr lang="en-US" sz="2400" b="0" dirty="0" smtClean="0">
                <a:solidFill>
                  <a:srgbClr val="FF0000"/>
                </a:solidFill>
                <a:latin typeface="Gill Sans"/>
                <a:cs typeface="Gill Sans"/>
              </a:rPr>
              <a:t>Hmm</a:t>
            </a:r>
            <a:r>
              <a:rPr lang="mr-IN" sz="2400" b="0" dirty="0" smtClean="0">
                <a:solidFill>
                  <a:srgbClr val="FF0000"/>
                </a:solidFill>
                <a:latin typeface="Gill Sans"/>
                <a:cs typeface="Gill Sans"/>
              </a:rPr>
              <a:t>…</a:t>
            </a:r>
            <a:r>
              <a:rPr lang="en-US" sz="2400" b="0" dirty="0" smtClean="0">
                <a:solidFill>
                  <a:srgbClr val="FF0000"/>
                </a:solidFill>
                <a:latin typeface="Gill Sans"/>
                <a:cs typeface="Gill Sans"/>
              </a:rPr>
              <a:t> looks suspiciously familiar</a:t>
            </a:r>
            <a:r>
              <a:rPr lang="mr-IN" sz="2400" b="0" dirty="0" smtClean="0">
                <a:solidFill>
                  <a:srgbClr val="FF0000"/>
                </a:solidFill>
                <a:latin typeface="Gill Sans"/>
                <a:cs typeface="Gill Sans"/>
              </a:rPr>
              <a:t>…</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188259592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Flume(Java)</a:t>
            </a:r>
            <a:endParaRPr lang="en-US" sz="3600" b="0" kern="0" dirty="0">
              <a:solidFill>
                <a:srgbClr val="000000"/>
              </a:solidFill>
              <a:latin typeface="Gill Sans"/>
              <a:cs typeface="Gill Sans"/>
            </a:endParaRPr>
          </a:p>
        </p:txBody>
      </p:sp>
      <p:grpSp>
        <p:nvGrpSpPr>
          <p:cNvPr id="7" name="Group 6"/>
          <p:cNvGrpSpPr/>
          <p:nvPr/>
        </p:nvGrpSpPr>
        <p:grpSpPr>
          <a:xfrm>
            <a:off x="304800" y="2209800"/>
            <a:ext cx="1981200" cy="3495020"/>
            <a:chOff x="1371600" y="1932057"/>
            <a:chExt cx="1981200" cy="3495020"/>
          </a:xfrm>
        </p:grpSpPr>
        <p:sp>
          <p:nvSpPr>
            <p:cNvPr id="8" name="Rectangle 7"/>
            <p:cNvSpPr>
              <a:spLocks noChangeArrowheads="1"/>
            </p:cNvSpPr>
            <p:nvPr/>
          </p:nvSpPr>
          <p:spPr bwMode="auto">
            <a:xfrm>
              <a:off x="1676400" y="3124200"/>
              <a:ext cx="13716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err="1" smtClean="0">
                  <a:solidFill>
                    <a:schemeClr val="bg2"/>
                  </a:solidFill>
                  <a:latin typeface="Gill Sans"/>
                  <a:cs typeface="Gill Sans"/>
                </a:rPr>
                <a:t>groupByKey</a:t>
              </a:r>
              <a:endParaRPr lang="en-US" sz="1400" b="0" dirty="0">
                <a:solidFill>
                  <a:srgbClr val="000000"/>
                </a:solidFill>
                <a:latin typeface="Andale Mono"/>
                <a:cs typeface="Andale Mono"/>
              </a:endParaRPr>
            </a:p>
          </p:txBody>
        </p:sp>
        <p:sp>
          <p:nvSpPr>
            <p:cNvPr id="9" name="Text Box 4"/>
            <p:cNvSpPr txBox="1">
              <a:spLocks noChangeArrowheads="1"/>
            </p:cNvSpPr>
            <p:nvPr/>
          </p:nvSpPr>
          <p:spPr bwMode="auto">
            <a:xfrm>
              <a:off x="1371600" y="1932057"/>
              <a:ext cx="1981200" cy="307777"/>
            </a:xfrm>
            <a:prstGeom prst="rect">
              <a:avLst/>
            </a:prstGeom>
            <a:noFill/>
            <a:ln w="9525">
              <a:noFill/>
              <a:miter lim="800000"/>
              <a:headEnd/>
              <a:tailEnd/>
            </a:ln>
          </p:spPr>
          <p:txBody>
            <a:bodyPr wrap="square">
              <a:spAutoFit/>
            </a:bodyPr>
            <a:lstStyle/>
            <a:p>
              <a:pPr algn="ctr"/>
              <a:r>
                <a:rPr lang="en-US" sz="1400" b="0" dirty="0" err="1" smtClean="0">
                  <a:solidFill>
                    <a:srgbClr val="000000"/>
                  </a:solidFill>
                  <a:latin typeface="Andale Mono"/>
                  <a:cs typeface="Andale Mono"/>
                </a:rPr>
                <a:t>PTable</a:t>
              </a:r>
              <a:r>
                <a:rPr lang="en-US" sz="1400" b="0" dirty="0" smtClean="0">
                  <a:solidFill>
                    <a:srgbClr val="000000"/>
                  </a:solidFill>
                  <a:latin typeface="Andale Mono"/>
                  <a:cs typeface="Andale Mono"/>
                </a:rPr>
                <a:t>&lt;K, V&gt;</a:t>
              </a:r>
              <a:endParaRPr lang="en-US" sz="1400" b="0" dirty="0">
                <a:solidFill>
                  <a:srgbClr val="000000"/>
                </a:solidFill>
                <a:latin typeface="Andale Mono"/>
                <a:cs typeface="Andale Mono"/>
              </a:endParaRPr>
            </a:p>
          </p:txBody>
        </p:sp>
        <p:cxnSp>
          <p:nvCxnSpPr>
            <p:cNvPr id="10" name="Straight Arrow Connector 9"/>
            <p:cNvCxnSpPr>
              <a:stCxn id="9" idx="2"/>
              <a:endCxn id="8" idx="0"/>
            </p:cNvCxnSpPr>
            <p:nvPr/>
          </p:nvCxnSpPr>
          <p:spPr bwMode="auto">
            <a:xfrm>
              <a:off x="2362200" y="2239834"/>
              <a:ext cx="0" cy="884366"/>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1" name="Text Box 4"/>
            <p:cNvSpPr txBox="1">
              <a:spLocks noChangeArrowheads="1"/>
            </p:cNvSpPr>
            <p:nvPr/>
          </p:nvSpPr>
          <p:spPr bwMode="auto">
            <a:xfrm>
              <a:off x="1371600" y="4903857"/>
              <a:ext cx="1981200" cy="523220"/>
            </a:xfrm>
            <a:prstGeom prst="rect">
              <a:avLst/>
            </a:prstGeom>
            <a:noFill/>
            <a:ln w="9525">
              <a:noFill/>
              <a:miter lim="800000"/>
              <a:headEnd/>
              <a:tailEnd/>
            </a:ln>
          </p:spPr>
          <p:txBody>
            <a:bodyPr wrap="square">
              <a:spAutoFit/>
            </a:bodyPr>
            <a:lstStyle/>
            <a:p>
              <a:pPr algn="ctr"/>
              <a:r>
                <a:rPr lang="en-US" sz="1400" b="0" dirty="0" err="1" smtClean="0">
                  <a:solidFill>
                    <a:srgbClr val="000000"/>
                  </a:solidFill>
                  <a:latin typeface="Andale Mono"/>
                  <a:cs typeface="Andale Mono"/>
                </a:rPr>
                <a:t>PTable</a:t>
              </a:r>
              <a:r>
                <a:rPr lang="en-US" sz="1400" b="0" dirty="0" smtClean="0">
                  <a:solidFill>
                    <a:srgbClr val="000000"/>
                  </a:solidFill>
                  <a:latin typeface="Andale Mono"/>
                  <a:cs typeface="Andale Mono"/>
                </a:rPr>
                <a:t>&lt;K, Collection&lt;V&gt;&gt;</a:t>
              </a:r>
              <a:endParaRPr lang="en-US" sz="1400" b="0" dirty="0">
                <a:solidFill>
                  <a:srgbClr val="000000"/>
                </a:solidFill>
                <a:latin typeface="Andale Mono"/>
                <a:cs typeface="Andale Mono"/>
              </a:endParaRPr>
            </a:p>
          </p:txBody>
        </p:sp>
        <p:cxnSp>
          <p:nvCxnSpPr>
            <p:cNvPr id="12" name="Straight Arrow Connector 11"/>
            <p:cNvCxnSpPr>
              <a:stCxn id="8" idx="2"/>
              <a:endCxn id="11" idx="0"/>
            </p:cNvCxnSpPr>
            <p:nvPr/>
          </p:nvCxnSpPr>
          <p:spPr bwMode="auto">
            <a:xfrm>
              <a:off x="2362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7" name="TextBox 16"/>
          <p:cNvSpPr txBox="1"/>
          <p:nvPr/>
        </p:nvSpPr>
        <p:spPr>
          <a:xfrm>
            <a:off x="2438400" y="2819400"/>
            <a:ext cx="6629400" cy="2123658"/>
          </a:xfrm>
          <a:prstGeom prst="rect">
            <a:avLst/>
          </a:prstGeom>
          <a:noFill/>
          <a:ln>
            <a:noFill/>
          </a:ln>
        </p:spPr>
        <p:txBody>
          <a:bodyPr wrap="square" rtlCol="0">
            <a:spAutoFit/>
          </a:bodyPr>
          <a:lstStyle/>
          <a:p>
            <a:r>
              <a:rPr lang="en-US" sz="1200" b="0" dirty="0" err="1">
                <a:solidFill>
                  <a:srgbClr val="000000"/>
                </a:solidFill>
                <a:latin typeface="Andale Mono"/>
                <a:cs typeface="Andale Mono"/>
              </a:rPr>
              <a:t>PTable</a:t>
            </a:r>
            <a:r>
              <a:rPr lang="en-US" sz="1200" b="0" dirty="0">
                <a:solidFill>
                  <a:srgbClr val="000000"/>
                </a:solidFill>
                <a:latin typeface="Andale Mono"/>
                <a:cs typeface="Andale Mono"/>
              </a:rPr>
              <a:t>&lt;</a:t>
            </a:r>
            <a:r>
              <a:rPr lang="en-US" sz="1200" b="0" dirty="0" err="1">
                <a:solidFill>
                  <a:srgbClr val="000000"/>
                </a:solidFill>
                <a:latin typeface="Andale Mono"/>
                <a:cs typeface="Andale Mono"/>
              </a:rPr>
              <a:t>URL,DocInfo</a:t>
            </a:r>
            <a:r>
              <a:rPr lang="en-US" sz="1200" b="0" dirty="0">
                <a:solidFill>
                  <a:srgbClr val="000000"/>
                </a:solidFill>
                <a:latin typeface="Andale Mono"/>
                <a:cs typeface="Andale Mono"/>
              </a:rPr>
              <a:t>&gt; backlinks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docInfos.parallelDo</a:t>
            </a:r>
            <a:r>
              <a:rPr lang="en-US" sz="1200" b="0" dirty="0">
                <a:solidFill>
                  <a:srgbClr val="000000"/>
                </a:solidFill>
                <a:latin typeface="Andale Mono"/>
                <a:cs typeface="Andale Mono"/>
              </a:rPr>
              <a:t>(new </a:t>
            </a:r>
            <a:r>
              <a:rPr lang="en-US" sz="1200" b="0" dirty="0" err="1">
                <a:solidFill>
                  <a:srgbClr val="000000"/>
                </a:solidFill>
                <a:latin typeface="Andale Mono"/>
                <a:cs typeface="Andale Mono"/>
              </a:rPr>
              <a:t>DoFn</a:t>
            </a:r>
            <a:r>
              <a:rPr lang="en-US" sz="1200" b="0" dirty="0">
                <a:solidFill>
                  <a:srgbClr val="000000"/>
                </a:solidFill>
                <a:latin typeface="Andale Mono"/>
                <a:cs typeface="Andale Mono"/>
              </a:rPr>
              <a:t>&lt;</a:t>
            </a:r>
            <a:r>
              <a:rPr lang="en-US" sz="1200" b="0" dirty="0" err="1">
                <a:solidFill>
                  <a:srgbClr val="000000"/>
                </a:solidFill>
                <a:latin typeface="Andale Mono"/>
                <a:cs typeface="Andale Mono"/>
              </a:rPr>
              <a:t>DocInfo</a:t>
            </a:r>
            <a:r>
              <a:rPr lang="en-US" sz="1200" b="0" dirty="0" smtClean="0">
                <a:solidFill>
                  <a:srgbClr val="000000"/>
                </a:solidFill>
                <a:latin typeface="Andale Mono"/>
                <a:cs typeface="Andale Mono"/>
              </a:rPr>
              <a:t>, Pair</a:t>
            </a:r>
            <a:r>
              <a:rPr lang="en-US" sz="1200" b="0" dirty="0">
                <a:solidFill>
                  <a:srgbClr val="000000"/>
                </a:solidFill>
                <a:latin typeface="Andale Mono"/>
                <a:cs typeface="Andale Mono"/>
              </a:rPr>
              <a:t>&lt;</a:t>
            </a:r>
            <a:r>
              <a:rPr lang="en-US" sz="1200" b="0" dirty="0" err="1">
                <a:solidFill>
                  <a:srgbClr val="000000"/>
                </a:solidFill>
                <a:latin typeface="Andale Mono"/>
                <a:cs typeface="Andale Mono"/>
              </a:rPr>
              <a:t>URL,DocInfo</a:t>
            </a:r>
            <a:r>
              <a:rPr lang="en-US" sz="1200" b="0" dirty="0">
                <a:solidFill>
                  <a:srgbClr val="000000"/>
                </a:solidFill>
                <a:latin typeface="Andale Mono"/>
                <a:cs typeface="Andale Mono"/>
              </a:rPr>
              <a:t>&gt;&gt;() {</a:t>
            </a:r>
          </a:p>
          <a:p>
            <a:r>
              <a:rPr lang="en-US" sz="1200" b="0" dirty="0" smtClean="0">
                <a:solidFill>
                  <a:srgbClr val="000000"/>
                </a:solidFill>
                <a:latin typeface="Andale Mono"/>
                <a:cs typeface="Andale Mono"/>
              </a:rPr>
              <a:t>    void </a:t>
            </a:r>
            <a:r>
              <a:rPr lang="en-US" sz="1200" b="0" dirty="0">
                <a:solidFill>
                  <a:srgbClr val="000000"/>
                </a:solidFill>
                <a:latin typeface="Andale Mono"/>
                <a:cs typeface="Andale Mono"/>
              </a:rPr>
              <a:t>process(</a:t>
            </a:r>
            <a:r>
              <a:rPr lang="en-US" sz="1200" b="0" dirty="0" err="1">
                <a:solidFill>
                  <a:srgbClr val="000000"/>
                </a:solidFill>
                <a:latin typeface="Andale Mono"/>
                <a:cs typeface="Andale Mono"/>
              </a:rPr>
              <a:t>DocInfo</a:t>
            </a:r>
            <a:r>
              <a:rPr lang="en-US" sz="1200" b="0" dirty="0">
                <a:solidFill>
                  <a:srgbClr val="000000"/>
                </a:solidFill>
                <a:latin typeface="Andale Mono"/>
                <a:cs typeface="Andale Mono"/>
              </a:rPr>
              <a:t> </a:t>
            </a:r>
            <a:r>
              <a:rPr lang="en-US" sz="1200" b="0" dirty="0" err="1">
                <a:solidFill>
                  <a:srgbClr val="000000"/>
                </a:solidFill>
                <a:latin typeface="Andale Mono"/>
                <a:cs typeface="Andale Mono"/>
              </a:rPr>
              <a:t>docInfo</a:t>
            </a:r>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EmitFn</a:t>
            </a:r>
            <a:r>
              <a:rPr lang="en-US" sz="1200" b="0" dirty="0">
                <a:solidFill>
                  <a:srgbClr val="000000"/>
                </a:solidFill>
                <a:latin typeface="Andale Mono"/>
                <a:cs typeface="Andale Mono"/>
              </a:rPr>
              <a:t>&lt;Pair&lt;</a:t>
            </a:r>
            <a:r>
              <a:rPr lang="en-US" sz="1200" b="0" dirty="0" err="1">
                <a:solidFill>
                  <a:srgbClr val="000000"/>
                </a:solidFill>
                <a:latin typeface="Andale Mono"/>
                <a:cs typeface="Andale Mono"/>
              </a:rPr>
              <a:t>URL,DocInfo</a:t>
            </a:r>
            <a:r>
              <a:rPr lang="en-US" sz="1200" b="0" dirty="0">
                <a:solidFill>
                  <a:srgbClr val="000000"/>
                </a:solidFill>
                <a:latin typeface="Andale Mono"/>
                <a:cs typeface="Andale Mono"/>
              </a:rPr>
              <a:t>&gt;&gt; </a:t>
            </a:r>
            <a:r>
              <a:rPr lang="en-US" sz="1200" b="0" dirty="0" err="1">
                <a:solidFill>
                  <a:srgbClr val="000000"/>
                </a:solidFill>
                <a:latin typeface="Andale Mono"/>
                <a:cs typeface="Andale Mono"/>
              </a:rPr>
              <a:t>emitFn</a:t>
            </a:r>
            <a:r>
              <a:rPr lang="en-US" sz="1200" b="0" dirty="0">
                <a:solidFill>
                  <a:srgbClr val="000000"/>
                </a:solidFill>
                <a:latin typeface="Andale Mono"/>
                <a:cs typeface="Andale Mono"/>
              </a:rPr>
              <a:t>) {</a:t>
            </a:r>
          </a:p>
          <a:p>
            <a:r>
              <a:rPr lang="en-US" sz="1200" b="0" dirty="0" smtClean="0">
                <a:solidFill>
                  <a:srgbClr val="000000"/>
                </a:solidFill>
                <a:latin typeface="Andale Mono"/>
                <a:cs typeface="Andale Mono"/>
              </a:rPr>
              <a:t>      for </a:t>
            </a:r>
            <a:r>
              <a:rPr lang="en-US" sz="1200" b="0" dirty="0">
                <a:solidFill>
                  <a:srgbClr val="000000"/>
                </a:solidFill>
                <a:latin typeface="Andale Mono"/>
                <a:cs typeface="Andale Mono"/>
              </a:rPr>
              <a:t>(URL </a:t>
            </a:r>
            <a:r>
              <a:rPr lang="en-US" sz="1200" b="0" dirty="0" err="1">
                <a:solidFill>
                  <a:srgbClr val="000000"/>
                </a:solidFill>
                <a:latin typeface="Andale Mono"/>
                <a:cs typeface="Andale Mono"/>
              </a:rPr>
              <a:t>targetUrl</a:t>
            </a:r>
            <a:r>
              <a:rPr lang="en-US" sz="1200" b="0" dirty="0">
                <a:solidFill>
                  <a:srgbClr val="000000"/>
                </a:solidFill>
                <a:latin typeface="Andale Mono"/>
                <a:cs typeface="Andale Mono"/>
              </a:rPr>
              <a:t> : </a:t>
            </a:r>
            <a:r>
              <a:rPr lang="en-US" sz="1200" b="0" dirty="0" err="1">
                <a:solidFill>
                  <a:srgbClr val="000000"/>
                </a:solidFill>
                <a:latin typeface="Andale Mono"/>
                <a:cs typeface="Andale Mono"/>
              </a:rPr>
              <a:t>docInfo.getLinks</a:t>
            </a:r>
            <a:r>
              <a:rPr lang="en-US" sz="1200" b="0" dirty="0">
                <a:solidFill>
                  <a:srgbClr val="000000"/>
                </a:solidFill>
                <a:latin typeface="Andale Mono"/>
                <a:cs typeface="Andale Mono"/>
              </a:rPr>
              <a:t>())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emitFn.emit</a:t>
            </a:r>
            <a:r>
              <a:rPr lang="en-US" sz="1200" b="0" dirty="0">
                <a:solidFill>
                  <a:srgbClr val="000000"/>
                </a:solidFill>
                <a:latin typeface="Andale Mono"/>
                <a:cs typeface="Andale Mono"/>
              </a:rPr>
              <a:t>(</a:t>
            </a:r>
            <a:r>
              <a:rPr lang="en-US" sz="1200" b="0" dirty="0" err="1">
                <a:solidFill>
                  <a:srgbClr val="000000"/>
                </a:solidFill>
                <a:latin typeface="Andale Mono"/>
                <a:cs typeface="Andale Mono"/>
              </a:rPr>
              <a:t>Pair.of</a:t>
            </a:r>
            <a:r>
              <a:rPr lang="en-US" sz="1200" b="0" dirty="0">
                <a:solidFill>
                  <a:srgbClr val="000000"/>
                </a:solidFill>
                <a:latin typeface="Andale Mono"/>
                <a:cs typeface="Andale Mono"/>
              </a:rPr>
              <a:t>(</a:t>
            </a:r>
            <a:r>
              <a:rPr lang="en-US" sz="1200" b="0" dirty="0" err="1">
                <a:solidFill>
                  <a:srgbClr val="000000"/>
                </a:solidFill>
                <a:latin typeface="Andale Mono"/>
                <a:cs typeface="Andale Mono"/>
              </a:rPr>
              <a:t>targetUrl</a:t>
            </a:r>
            <a:r>
              <a:rPr lang="en-US" sz="1200" b="0" dirty="0">
                <a:solidFill>
                  <a:srgbClr val="000000"/>
                </a:solidFill>
                <a:latin typeface="Andale Mono"/>
                <a:cs typeface="Andale Mono"/>
              </a:rPr>
              <a:t>, </a:t>
            </a:r>
            <a:r>
              <a:rPr lang="en-US" sz="1200" b="0" dirty="0" err="1">
                <a:solidFill>
                  <a:srgbClr val="000000"/>
                </a:solidFill>
                <a:latin typeface="Andale Mono"/>
                <a:cs typeface="Andale Mono"/>
              </a:rPr>
              <a:t>docInfo</a:t>
            </a:r>
            <a:r>
              <a:rPr lang="en-US" sz="1200" b="0" dirty="0">
                <a:solidFill>
                  <a:srgbClr val="000000"/>
                </a:solidFill>
                <a:latin typeface="Andale Mono"/>
                <a:cs typeface="Andale Mono"/>
              </a:rPr>
              <a:t>));</a:t>
            </a:r>
          </a:p>
          <a:p>
            <a:r>
              <a:rPr lang="en-US" sz="1200" b="0" dirty="0" smtClean="0">
                <a:solidFill>
                  <a:srgbClr val="000000"/>
                </a:solidFill>
                <a:latin typeface="Andale Mono"/>
                <a:cs typeface="Andale Mono"/>
              </a:rPr>
              <a:t>      }</a:t>
            </a:r>
            <a:endParaRPr lang="en-US" sz="1200" b="0" dirty="0">
              <a:solidFill>
                <a:srgbClr val="000000"/>
              </a:solidFill>
              <a:latin typeface="Andale Mono"/>
              <a:cs typeface="Andale Mono"/>
            </a:endParaRPr>
          </a:p>
          <a:p>
            <a:r>
              <a:rPr lang="en-US" sz="1200" b="0" dirty="0" smtClean="0">
                <a:solidFill>
                  <a:srgbClr val="000000"/>
                </a:solidFill>
                <a:latin typeface="Andale Mono"/>
                <a:cs typeface="Andale Mono"/>
              </a:rPr>
              <a:t>    }</a:t>
            </a:r>
            <a:endParaRPr lang="en-US" sz="1200" b="0" dirty="0">
              <a:solidFill>
                <a:srgbClr val="000000"/>
              </a:solidFill>
              <a:latin typeface="Andale Mono"/>
              <a:cs typeface="Andale Mono"/>
            </a:endParaRPr>
          </a:p>
          <a:p>
            <a:r>
              <a:rPr lang="en-US" sz="1200" b="0" dirty="0" smtClean="0">
                <a:solidFill>
                  <a:srgbClr val="000000"/>
                </a:solidFill>
                <a:latin typeface="Andale Mono"/>
                <a:cs typeface="Andale Mono"/>
              </a:rPr>
              <a:t>  }</a:t>
            </a:r>
            <a:r>
              <a:rPr lang="en-US" sz="1200" b="0" dirty="0">
                <a:solidFill>
                  <a:srgbClr val="000000"/>
                </a:solidFill>
                <a:latin typeface="Andale Mono"/>
                <a:cs typeface="Andale Mono"/>
              </a:rPr>
              <a:t>, </a:t>
            </a:r>
            <a:r>
              <a:rPr lang="en-US" sz="1200" b="0" dirty="0" err="1">
                <a:solidFill>
                  <a:srgbClr val="000000"/>
                </a:solidFill>
                <a:latin typeface="Andale Mono"/>
                <a:cs typeface="Andale Mono"/>
              </a:rPr>
              <a:t>tableOf</a:t>
            </a:r>
            <a:r>
              <a:rPr lang="en-US" sz="1200" b="0" dirty="0">
                <a:solidFill>
                  <a:srgbClr val="000000"/>
                </a:solidFill>
                <a:latin typeface="Andale Mono"/>
                <a:cs typeface="Andale Mono"/>
              </a:rPr>
              <a:t>(</a:t>
            </a:r>
            <a:r>
              <a:rPr lang="en-US" sz="1200" b="0" dirty="0" err="1">
                <a:solidFill>
                  <a:srgbClr val="000000"/>
                </a:solidFill>
                <a:latin typeface="Andale Mono"/>
                <a:cs typeface="Andale Mono"/>
              </a:rPr>
              <a:t>recordsOf</a:t>
            </a:r>
            <a:r>
              <a:rPr lang="en-US" sz="1200" b="0" dirty="0">
                <a:solidFill>
                  <a:srgbClr val="000000"/>
                </a:solidFill>
                <a:latin typeface="Andale Mono"/>
                <a:cs typeface="Andale Mono"/>
              </a:rPr>
              <a:t>(</a:t>
            </a:r>
            <a:r>
              <a:rPr lang="en-US" sz="1200" b="0" dirty="0" err="1">
                <a:solidFill>
                  <a:srgbClr val="000000"/>
                </a:solidFill>
                <a:latin typeface="Andale Mono"/>
                <a:cs typeface="Andale Mono"/>
              </a:rPr>
              <a:t>URL.class</a:t>
            </a:r>
            <a:r>
              <a:rPr lang="en-US" sz="1200" b="0" dirty="0">
                <a:solidFill>
                  <a:srgbClr val="000000"/>
                </a:solidFill>
                <a:latin typeface="Andale Mono"/>
                <a:cs typeface="Andale Mono"/>
              </a:rPr>
              <a:t>)</a:t>
            </a:r>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recordsOf</a:t>
            </a:r>
            <a:r>
              <a:rPr lang="en-US" sz="1200" b="0" dirty="0">
                <a:solidFill>
                  <a:srgbClr val="000000"/>
                </a:solidFill>
                <a:latin typeface="Andale Mono"/>
                <a:cs typeface="Andale Mono"/>
              </a:rPr>
              <a:t>(</a:t>
            </a:r>
            <a:r>
              <a:rPr lang="en-US" sz="1200" b="0" dirty="0" err="1">
                <a:solidFill>
                  <a:srgbClr val="000000"/>
                </a:solidFill>
                <a:latin typeface="Andale Mono"/>
                <a:cs typeface="Andale Mono"/>
              </a:rPr>
              <a:t>DocInfo.class</a:t>
            </a:r>
            <a:r>
              <a:rPr lang="en-US" sz="1200" b="0" dirty="0">
                <a:solidFill>
                  <a:srgbClr val="000000"/>
                </a:solidFill>
                <a:latin typeface="Andale Mono"/>
                <a:cs typeface="Andale Mono"/>
              </a:rPr>
              <a:t>)));</a:t>
            </a:r>
          </a:p>
          <a:p>
            <a:endParaRPr lang="en-US" sz="1200" b="0" dirty="0" smtClean="0">
              <a:solidFill>
                <a:srgbClr val="000000"/>
              </a:solidFill>
              <a:latin typeface="Andale Mono"/>
              <a:cs typeface="Andale Mono"/>
            </a:endParaRPr>
          </a:p>
          <a:p>
            <a:r>
              <a:rPr lang="en-US" sz="1200" b="0" dirty="0" err="1" smtClean="0">
                <a:solidFill>
                  <a:srgbClr val="000000"/>
                </a:solidFill>
                <a:latin typeface="Andale Mono"/>
                <a:cs typeface="Andale Mono"/>
              </a:rPr>
              <a:t>PTable</a:t>
            </a:r>
            <a:r>
              <a:rPr lang="en-US" sz="1200" b="0" dirty="0">
                <a:solidFill>
                  <a:srgbClr val="000000"/>
                </a:solidFill>
                <a:latin typeface="Andale Mono"/>
                <a:cs typeface="Andale Mono"/>
              </a:rPr>
              <a:t>&lt;</a:t>
            </a:r>
            <a:r>
              <a:rPr lang="en-US" sz="1200" b="0" dirty="0" err="1">
                <a:solidFill>
                  <a:srgbClr val="000000"/>
                </a:solidFill>
                <a:latin typeface="Andale Mono"/>
                <a:cs typeface="Andale Mono"/>
              </a:rPr>
              <a:t>URL,Collection</a:t>
            </a:r>
            <a:r>
              <a:rPr lang="en-US" sz="1200" b="0" dirty="0">
                <a:solidFill>
                  <a:srgbClr val="000000"/>
                </a:solidFill>
                <a:latin typeface="Andale Mono"/>
                <a:cs typeface="Andale Mono"/>
              </a:rPr>
              <a:t>&lt;</a:t>
            </a:r>
            <a:r>
              <a:rPr lang="en-US" sz="1200" b="0" dirty="0" err="1">
                <a:solidFill>
                  <a:srgbClr val="000000"/>
                </a:solidFill>
                <a:latin typeface="Andale Mono"/>
                <a:cs typeface="Andale Mono"/>
              </a:rPr>
              <a:t>DocInfo</a:t>
            </a:r>
            <a:r>
              <a:rPr lang="en-US" sz="1200" b="0" dirty="0">
                <a:solidFill>
                  <a:srgbClr val="000000"/>
                </a:solidFill>
                <a:latin typeface="Andale Mono"/>
                <a:cs typeface="Andale Mono"/>
              </a:rPr>
              <a:t>&gt;&gt; </a:t>
            </a:r>
            <a:r>
              <a:rPr lang="en-US" sz="1200" b="0" dirty="0" err="1">
                <a:solidFill>
                  <a:srgbClr val="000000"/>
                </a:solidFill>
                <a:latin typeface="Andale Mono"/>
                <a:cs typeface="Andale Mono"/>
              </a:rPr>
              <a:t>referringDocInfos</a:t>
            </a:r>
            <a:r>
              <a:rPr lang="en-US" sz="1200" b="0" dirty="0">
                <a:solidFill>
                  <a:srgbClr val="000000"/>
                </a:solidFill>
                <a:latin typeface="Andale Mono"/>
                <a:cs typeface="Andale Mono"/>
              </a:rPr>
              <a:t>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backlinks.groupByKey</a:t>
            </a:r>
            <a:r>
              <a:rPr lang="en-US" sz="1200" b="0" dirty="0">
                <a:solidFill>
                  <a:srgbClr val="000000"/>
                </a:solidFill>
                <a:latin typeface="Andale Mono"/>
                <a:cs typeface="Andale Mono"/>
              </a:rPr>
              <a:t>();</a:t>
            </a:r>
          </a:p>
        </p:txBody>
      </p:sp>
      <p:sp>
        <p:nvSpPr>
          <p:cNvPr id="13" name="TextBox 12"/>
          <p:cNvSpPr txBox="1"/>
          <p:nvPr/>
        </p:nvSpPr>
        <p:spPr>
          <a:xfrm>
            <a:off x="0" y="11430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Primitive operations</a:t>
            </a:r>
            <a:endParaRPr lang="en-US" sz="2400" b="0" kern="0" dirty="0">
              <a:solidFill>
                <a:srgbClr val="000000"/>
              </a:solidFill>
              <a:latin typeface="Gill Sans"/>
              <a:cs typeface="Gill Sans"/>
            </a:endParaRPr>
          </a:p>
        </p:txBody>
      </p:sp>
      <p:sp>
        <p:nvSpPr>
          <p:cNvPr id="15" name="TextBox 14"/>
          <p:cNvSpPr txBox="1"/>
          <p:nvPr/>
        </p:nvSpPr>
        <p:spPr>
          <a:xfrm>
            <a:off x="3886200" y="6243935"/>
            <a:ext cx="4784130" cy="461665"/>
          </a:xfrm>
          <a:prstGeom prst="rect">
            <a:avLst/>
          </a:prstGeom>
          <a:noFill/>
        </p:spPr>
        <p:txBody>
          <a:bodyPr wrap="none" rtlCol="0">
            <a:spAutoFit/>
          </a:bodyPr>
          <a:lstStyle/>
          <a:p>
            <a:r>
              <a:rPr lang="en-US" sz="2400" b="0" dirty="0">
                <a:solidFill>
                  <a:srgbClr val="FF0000"/>
                </a:solidFill>
                <a:latin typeface="Gill Sans"/>
                <a:cs typeface="Gill Sans"/>
              </a:rPr>
              <a:t>Hmm</a:t>
            </a:r>
            <a:r>
              <a:rPr lang="mr-IN" sz="2400" b="0" dirty="0">
                <a:solidFill>
                  <a:srgbClr val="FF0000"/>
                </a:solidFill>
                <a:latin typeface="Gill Sans"/>
                <a:cs typeface="Gill Sans"/>
              </a:rPr>
              <a:t>…</a:t>
            </a:r>
            <a:r>
              <a:rPr lang="en-US" sz="2400" b="0" dirty="0">
                <a:solidFill>
                  <a:srgbClr val="FF0000"/>
                </a:solidFill>
                <a:latin typeface="Gill Sans"/>
                <a:cs typeface="Gill Sans"/>
              </a:rPr>
              <a:t> looks suspiciously familiar</a:t>
            </a:r>
            <a:r>
              <a:rPr lang="mr-IN" sz="2400" b="0" dirty="0">
                <a:solidFill>
                  <a:srgbClr val="FF0000"/>
                </a:solidFill>
                <a:latin typeface="Gill Sans"/>
                <a:cs typeface="Gill Sans"/>
              </a:rPr>
              <a:t>…</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402416057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Flume(Java)</a:t>
            </a:r>
            <a:endParaRPr lang="en-US" sz="3600" b="0" kern="0" dirty="0">
              <a:solidFill>
                <a:srgbClr val="000000"/>
              </a:solidFill>
              <a:latin typeface="Gill Sans"/>
              <a:cs typeface="Gill Sans"/>
            </a:endParaRPr>
          </a:p>
        </p:txBody>
      </p:sp>
      <p:grpSp>
        <p:nvGrpSpPr>
          <p:cNvPr id="7" name="Group 6"/>
          <p:cNvGrpSpPr/>
          <p:nvPr/>
        </p:nvGrpSpPr>
        <p:grpSpPr>
          <a:xfrm>
            <a:off x="304800" y="2209800"/>
            <a:ext cx="1981200" cy="3279577"/>
            <a:chOff x="1371600" y="1932057"/>
            <a:chExt cx="1981200" cy="3279577"/>
          </a:xfrm>
        </p:grpSpPr>
        <p:sp>
          <p:nvSpPr>
            <p:cNvPr id="8" name="Rectangle 7"/>
            <p:cNvSpPr>
              <a:spLocks noChangeArrowheads="1"/>
            </p:cNvSpPr>
            <p:nvPr/>
          </p:nvSpPr>
          <p:spPr bwMode="auto">
            <a:xfrm>
              <a:off x="1676400" y="3124200"/>
              <a:ext cx="13716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500" b="0" dirty="0" err="1" smtClean="0">
                  <a:solidFill>
                    <a:schemeClr val="bg2"/>
                  </a:solidFill>
                  <a:latin typeface="Gill Sans"/>
                  <a:cs typeface="Gill Sans"/>
                </a:rPr>
                <a:t>combineValues</a:t>
              </a:r>
              <a:endParaRPr lang="en-US" sz="1500" b="0" dirty="0">
                <a:solidFill>
                  <a:schemeClr val="bg2"/>
                </a:solidFill>
                <a:latin typeface="Gill Sans"/>
                <a:cs typeface="Gill Sans"/>
              </a:endParaRPr>
            </a:p>
            <a:p>
              <a:pPr algn="ctr"/>
              <a:r>
                <a:rPr lang="en-US" sz="1400" b="0" dirty="0">
                  <a:solidFill>
                    <a:srgbClr val="000000"/>
                  </a:solidFill>
                  <a:latin typeface="Andale Mono"/>
                  <a:cs typeface="Andale Mono"/>
                </a:rPr>
                <a:t>f: </a:t>
              </a:r>
              <a:r>
                <a:rPr lang="en-US" sz="1400" b="0" dirty="0" smtClean="0">
                  <a:solidFill>
                    <a:srgbClr val="000000"/>
                  </a:solidFill>
                  <a:latin typeface="Andale Mono"/>
                  <a:cs typeface="Andale Mono"/>
                </a:rPr>
                <a:t>(V, V) </a:t>
              </a:r>
              <a:r>
                <a:rPr lang="en-US" sz="1400" b="0" dirty="0">
                  <a:solidFill>
                    <a:srgbClr val="000000"/>
                  </a:solidFill>
                  <a:latin typeface="Andale Mono"/>
                  <a:cs typeface="Andale Mono"/>
                </a:rPr>
                <a:t/>
              </a:r>
              <a:br>
                <a:rPr lang="en-US" sz="1400" b="0" dirty="0">
                  <a:solidFill>
                    <a:srgbClr val="000000"/>
                  </a:solidFill>
                  <a:latin typeface="Andale Mono"/>
                  <a:cs typeface="Andale Mono"/>
                </a:rPr>
              </a:br>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V</a:t>
              </a:r>
              <a:endParaRPr lang="en-US" sz="1400" b="0" dirty="0">
                <a:solidFill>
                  <a:srgbClr val="000000"/>
                </a:solidFill>
                <a:latin typeface="Andale Mono"/>
                <a:cs typeface="Andale Mono"/>
              </a:endParaRPr>
            </a:p>
          </p:txBody>
        </p:sp>
        <p:sp>
          <p:nvSpPr>
            <p:cNvPr id="9" name="Text Box 4"/>
            <p:cNvSpPr txBox="1">
              <a:spLocks noChangeArrowheads="1"/>
            </p:cNvSpPr>
            <p:nvPr/>
          </p:nvSpPr>
          <p:spPr bwMode="auto">
            <a:xfrm>
              <a:off x="1371600" y="1932057"/>
              <a:ext cx="1981200" cy="523220"/>
            </a:xfrm>
            <a:prstGeom prst="rect">
              <a:avLst/>
            </a:prstGeom>
            <a:noFill/>
            <a:ln w="9525">
              <a:noFill/>
              <a:miter lim="800000"/>
              <a:headEnd/>
              <a:tailEnd/>
            </a:ln>
          </p:spPr>
          <p:txBody>
            <a:bodyPr wrap="square">
              <a:spAutoFit/>
            </a:bodyPr>
            <a:lstStyle/>
            <a:p>
              <a:pPr algn="ctr"/>
              <a:r>
                <a:rPr lang="en-US" sz="1400" b="0" dirty="0" err="1">
                  <a:solidFill>
                    <a:srgbClr val="000000"/>
                  </a:solidFill>
                  <a:latin typeface="Andale Mono"/>
                  <a:cs typeface="Andale Mono"/>
                </a:rPr>
                <a:t>PTable</a:t>
              </a:r>
              <a:r>
                <a:rPr lang="en-US" sz="1400" b="0" dirty="0">
                  <a:solidFill>
                    <a:srgbClr val="000000"/>
                  </a:solidFill>
                  <a:latin typeface="Andale Mono"/>
                  <a:cs typeface="Andale Mono"/>
                </a:rPr>
                <a:t>&lt;K, Collection&lt;V&gt;&gt;</a:t>
              </a:r>
            </a:p>
          </p:txBody>
        </p:sp>
        <p:cxnSp>
          <p:nvCxnSpPr>
            <p:cNvPr id="10" name="Straight Arrow Connector 9"/>
            <p:cNvCxnSpPr>
              <a:stCxn id="9" idx="2"/>
              <a:endCxn id="8" idx="0"/>
            </p:cNvCxnSpPr>
            <p:nvPr/>
          </p:nvCxnSpPr>
          <p:spPr bwMode="auto">
            <a:xfrm>
              <a:off x="2362200" y="2455277"/>
              <a:ext cx="0" cy="66892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1" name="Text Box 4"/>
            <p:cNvSpPr txBox="1">
              <a:spLocks noChangeArrowheads="1"/>
            </p:cNvSpPr>
            <p:nvPr/>
          </p:nvSpPr>
          <p:spPr bwMode="auto">
            <a:xfrm>
              <a:off x="1371600" y="4903857"/>
              <a:ext cx="1981200" cy="307777"/>
            </a:xfrm>
            <a:prstGeom prst="rect">
              <a:avLst/>
            </a:prstGeom>
            <a:noFill/>
            <a:ln w="9525">
              <a:noFill/>
              <a:miter lim="800000"/>
              <a:headEnd/>
              <a:tailEnd/>
            </a:ln>
          </p:spPr>
          <p:txBody>
            <a:bodyPr wrap="square">
              <a:spAutoFit/>
            </a:bodyPr>
            <a:lstStyle/>
            <a:p>
              <a:pPr algn="ctr"/>
              <a:r>
                <a:rPr lang="en-US" sz="1400" b="0" dirty="0" err="1" smtClean="0">
                  <a:solidFill>
                    <a:srgbClr val="000000"/>
                  </a:solidFill>
                  <a:latin typeface="Andale Mono"/>
                  <a:cs typeface="Andale Mono"/>
                </a:rPr>
                <a:t>PTable</a:t>
              </a:r>
              <a:r>
                <a:rPr lang="en-US" sz="1400" b="0" dirty="0" smtClean="0">
                  <a:solidFill>
                    <a:srgbClr val="000000"/>
                  </a:solidFill>
                  <a:latin typeface="Andale Mono"/>
                  <a:cs typeface="Andale Mono"/>
                </a:rPr>
                <a:t>&lt;K, V&gt;</a:t>
              </a:r>
              <a:endParaRPr lang="en-US" sz="1400" b="0" dirty="0">
                <a:solidFill>
                  <a:srgbClr val="000000"/>
                </a:solidFill>
                <a:latin typeface="Andale Mono"/>
                <a:cs typeface="Andale Mono"/>
              </a:endParaRPr>
            </a:p>
          </p:txBody>
        </p:sp>
        <p:cxnSp>
          <p:nvCxnSpPr>
            <p:cNvPr id="12" name="Straight Arrow Connector 11"/>
            <p:cNvCxnSpPr>
              <a:stCxn id="8" idx="2"/>
              <a:endCxn id="11" idx="0"/>
            </p:cNvCxnSpPr>
            <p:nvPr/>
          </p:nvCxnSpPr>
          <p:spPr bwMode="auto">
            <a:xfrm>
              <a:off x="2362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7" name="TextBox 16"/>
          <p:cNvSpPr txBox="1"/>
          <p:nvPr/>
        </p:nvSpPr>
        <p:spPr>
          <a:xfrm>
            <a:off x="2209800" y="1752600"/>
            <a:ext cx="6858000" cy="4339650"/>
          </a:xfrm>
          <a:prstGeom prst="rect">
            <a:avLst/>
          </a:prstGeom>
          <a:noFill/>
          <a:ln>
            <a:noFill/>
          </a:ln>
        </p:spPr>
        <p:txBody>
          <a:bodyPr wrap="square" rtlCol="0">
            <a:spAutoFit/>
          </a:bodyPr>
          <a:lstStyle/>
          <a:p>
            <a:r>
              <a:rPr lang="en-US" sz="1200" b="0" dirty="0" err="1" smtClean="0">
                <a:solidFill>
                  <a:srgbClr val="000000"/>
                </a:solidFill>
                <a:latin typeface="Andale Mono"/>
                <a:cs typeface="Andale Mono"/>
              </a:rPr>
              <a:t>PTable</a:t>
            </a:r>
            <a:r>
              <a:rPr lang="en-US" sz="1200" b="0" dirty="0" smtClean="0">
                <a:solidFill>
                  <a:srgbClr val="000000"/>
                </a:solidFill>
                <a:latin typeface="Andale Mono"/>
                <a:cs typeface="Andale Mono"/>
              </a:rPr>
              <a:t>&lt;</a:t>
            </a:r>
            <a:r>
              <a:rPr lang="en-US" sz="1200" b="0" dirty="0" err="1" smtClean="0">
                <a:solidFill>
                  <a:srgbClr val="000000"/>
                </a:solidFill>
                <a:latin typeface="Andale Mono"/>
                <a:cs typeface="Andale Mono"/>
              </a:rPr>
              <a:t>String,Integer</a:t>
            </a:r>
            <a:r>
              <a:rPr lang="en-US" sz="1200" b="0" dirty="0" smtClean="0">
                <a:solidFill>
                  <a:srgbClr val="000000"/>
                </a:solidFill>
                <a:latin typeface="Andale Mono"/>
                <a:cs typeface="Andale Mono"/>
              </a:rPr>
              <a:t>&gt; </a:t>
            </a:r>
            <a:r>
              <a:rPr lang="en-US" sz="1200" b="0" dirty="0" err="1" smtClean="0">
                <a:solidFill>
                  <a:srgbClr val="000000"/>
                </a:solidFill>
                <a:latin typeface="Andale Mono"/>
                <a:cs typeface="Andale Mono"/>
              </a:rPr>
              <a:t>wordsWithOnes</a:t>
            </a:r>
            <a:r>
              <a:rPr lang="en-US" sz="1200" b="0" dirty="0" smtClean="0">
                <a:solidFill>
                  <a:srgbClr val="000000"/>
                </a:solidFill>
                <a:latin typeface="Andale Mono"/>
                <a:cs typeface="Andale Mono"/>
              </a:rPr>
              <a:t>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words.parallelDo</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new </a:t>
            </a:r>
            <a:r>
              <a:rPr lang="en-US" sz="1200" b="0" dirty="0" err="1" smtClean="0">
                <a:solidFill>
                  <a:srgbClr val="000000"/>
                </a:solidFill>
                <a:latin typeface="Andale Mono"/>
                <a:cs typeface="Andale Mono"/>
              </a:rPr>
              <a:t>DoFn</a:t>
            </a:r>
            <a:r>
              <a:rPr lang="en-US" sz="1200" b="0" dirty="0" smtClean="0">
                <a:solidFill>
                  <a:srgbClr val="000000"/>
                </a:solidFill>
                <a:latin typeface="Andale Mono"/>
                <a:cs typeface="Andale Mono"/>
              </a:rPr>
              <a:t>&lt;String, Pair&lt;</a:t>
            </a:r>
            <a:r>
              <a:rPr lang="en-US" sz="1200" b="0" dirty="0" err="1" smtClean="0">
                <a:solidFill>
                  <a:srgbClr val="000000"/>
                </a:solidFill>
                <a:latin typeface="Andale Mono"/>
                <a:cs typeface="Andale Mono"/>
              </a:rPr>
              <a:t>String,Integer</a:t>
            </a:r>
            <a:r>
              <a:rPr lang="en-US" sz="1200" b="0" dirty="0" smtClean="0">
                <a:solidFill>
                  <a:srgbClr val="000000"/>
                </a:solidFill>
                <a:latin typeface="Andale Mono"/>
                <a:cs typeface="Andale Mono"/>
              </a:rPr>
              <a:t>&gt;&gt;() {</a:t>
            </a:r>
          </a:p>
          <a:p>
            <a:r>
              <a:rPr lang="en-US" sz="1200" b="0" dirty="0" smtClean="0">
                <a:solidFill>
                  <a:srgbClr val="000000"/>
                </a:solidFill>
                <a:latin typeface="Andale Mono"/>
                <a:cs typeface="Andale Mono"/>
              </a:rPr>
              <a:t>      void process(String word, </a:t>
            </a:r>
            <a:r>
              <a:rPr lang="en-US" sz="1200" b="0" dirty="0" err="1" smtClean="0">
                <a:solidFill>
                  <a:srgbClr val="000000"/>
                </a:solidFill>
                <a:latin typeface="Andale Mono"/>
                <a:cs typeface="Andale Mono"/>
              </a:rPr>
              <a:t>EmitFn</a:t>
            </a:r>
            <a:r>
              <a:rPr lang="en-US" sz="1200" b="0" dirty="0" smtClean="0">
                <a:solidFill>
                  <a:srgbClr val="000000"/>
                </a:solidFill>
                <a:latin typeface="Andale Mono"/>
                <a:cs typeface="Andale Mono"/>
              </a:rPr>
              <a:t>&lt;Pair&lt;</a:t>
            </a:r>
            <a:r>
              <a:rPr lang="en-US" sz="1200" b="0" dirty="0" err="1" smtClean="0">
                <a:solidFill>
                  <a:srgbClr val="000000"/>
                </a:solidFill>
                <a:latin typeface="Andale Mono"/>
                <a:cs typeface="Andale Mono"/>
              </a:rPr>
              <a:t>String,Integer</a:t>
            </a:r>
            <a:r>
              <a:rPr lang="en-US" sz="1200" b="0" dirty="0" smtClean="0">
                <a:solidFill>
                  <a:srgbClr val="000000"/>
                </a:solidFill>
                <a:latin typeface="Andale Mono"/>
                <a:cs typeface="Andale Mono"/>
              </a:rPr>
              <a:t>&gt;&gt; </a:t>
            </a:r>
            <a:r>
              <a:rPr lang="en-US" sz="1200" b="0" dirty="0" err="1" smtClean="0">
                <a:solidFill>
                  <a:srgbClr val="000000"/>
                </a:solidFill>
                <a:latin typeface="Andale Mono"/>
                <a:cs typeface="Andale Mono"/>
              </a:rPr>
              <a:t>emitFn</a:t>
            </a:r>
            <a:r>
              <a:rPr lang="en-US" sz="1200" b="0" dirty="0" smtClean="0">
                <a:solidFill>
                  <a:srgbClr val="000000"/>
                </a:solidFill>
                <a:latin typeface="Andale Mono"/>
                <a:cs typeface="Andale Mono"/>
              </a:rPr>
              <a:t>)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emitFn.emit</a:t>
            </a:r>
            <a:r>
              <a:rPr lang="en-US" sz="1200" b="0" dirty="0" smtClean="0">
                <a:solidFill>
                  <a:srgbClr val="000000"/>
                </a:solidFill>
                <a:latin typeface="Andale Mono"/>
                <a:cs typeface="Andale Mono"/>
              </a:rPr>
              <a:t>(</a:t>
            </a:r>
            <a:r>
              <a:rPr lang="en-US" sz="1200" b="0" dirty="0" err="1" smtClean="0">
                <a:solidFill>
                  <a:srgbClr val="000000"/>
                </a:solidFill>
                <a:latin typeface="Andale Mono"/>
                <a:cs typeface="Andale Mono"/>
              </a:rPr>
              <a:t>Pair.of</a:t>
            </a:r>
            <a:r>
              <a:rPr lang="en-US" sz="1200" b="0" dirty="0" smtClean="0">
                <a:solidFill>
                  <a:srgbClr val="000000"/>
                </a:solidFill>
                <a:latin typeface="Andale Mono"/>
                <a:cs typeface="Andale Mono"/>
              </a:rPr>
              <a:t>(word, 1));</a:t>
            </a:r>
          </a:p>
          <a:p>
            <a:r>
              <a:rPr lang="en-US" sz="1200" b="0" dirty="0" smtClean="0">
                <a:solidFill>
                  <a:srgbClr val="000000"/>
                </a:solidFill>
                <a:latin typeface="Andale Mono"/>
                <a:cs typeface="Andale Mono"/>
              </a:rPr>
              <a:t>      }</a:t>
            </a:r>
          </a:p>
          <a:p>
            <a:r>
              <a:rPr lang="en-US" sz="1200" b="0" dirty="0" smtClean="0">
                <a:solidFill>
                  <a:srgbClr val="000000"/>
                </a:solidFill>
                <a:latin typeface="Andale Mono"/>
                <a:cs typeface="Andale Mono"/>
              </a:rPr>
              <a:t>    }, </a:t>
            </a:r>
            <a:r>
              <a:rPr lang="en-US" sz="1200" b="0" dirty="0" err="1" smtClean="0">
                <a:solidFill>
                  <a:srgbClr val="000000"/>
                </a:solidFill>
                <a:latin typeface="Andale Mono"/>
                <a:cs typeface="Andale Mono"/>
              </a:rPr>
              <a:t>tableOf</a:t>
            </a:r>
            <a:r>
              <a:rPr lang="en-US" sz="1200" b="0" dirty="0" smtClean="0">
                <a:solidFill>
                  <a:srgbClr val="000000"/>
                </a:solidFill>
                <a:latin typeface="Andale Mono"/>
                <a:cs typeface="Andale Mono"/>
              </a:rPr>
              <a:t>(strings(), </a:t>
            </a:r>
            <a:r>
              <a:rPr lang="en-US" sz="1200" b="0" dirty="0" err="1" smtClean="0">
                <a:solidFill>
                  <a:srgbClr val="000000"/>
                </a:solidFill>
                <a:latin typeface="Andale Mono"/>
                <a:cs typeface="Andale Mono"/>
              </a:rPr>
              <a:t>ints</a:t>
            </a:r>
            <a:r>
              <a:rPr lang="en-US" sz="1200" b="0" dirty="0" smtClean="0">
                <a:solidFill>
                  <a:srgbClr val="000000"/>
                </a:solidFill>
                <a:latin typeface="Andale Mono"/>
                <a:cs typeface="Andale Mono"/>
              </a:rPr>
              <a:t>()));</a:t>
            </a:r>
          </a:p>
          <a:p>
            <a:endParaRPr lang="en-US" sz="1200" b="0" dirty="0" smtClean="0">
              <a:solidFill>
                <a:srgbClr val="000000"/>
              </a:solidFill>
              <a:latin typeface="Andale Mono"/>
              <a:cs typeface="Andale Mono"/>
            </a:endParaRPr>
          </a:p>
          <a:p>
            <a:r>
              <a:rPr lang="en-US" sz="1200" b="0" dirty="0" err="1" smtClean="0">
                <a:solidFill>
                  <a:srgbClr val="000000"/>
                </a:solidFill>
                <a:latin typeface="Andale Mono"/>
                <a:cs typeface="Andale Mono"/>
              </a:rPr>
              <a:t>PTable</a:t>
            </a:r>
            <a:r>
              <a:rPr lang="en-US" sz="1200" b="0" dirty="0" smtClean="0">
                <a:solidFill>
                  <a:srgbClr val="000000"/>
                </a:solidFill>
                <a:latin typeface="Andale Mono"/>
                <a:cs typeface="Andale Mono"/>
              </a:rPr>
              <a:t>&lt;</a:t>
            </a:r>
            <a:r>
              <a:rPr lang="en-US" sz="1200" b="0" dirty="0" err="1" smtClean="0">
                <a:solidFill>
                  <a:srgbClr val="000000"/>
                </a:solidFill>
                <a:latin typeface="Andale Mono"/>
                <a:cs typeface="Andale Mono"/>
              </a:rPr>
              <a:t>String,Collection</a:t>
            </a:r>
            <a:r>
              <a:rPr lang="en-US" sz="1200" b="0" dirty="0" smtClean="0">
                <a:solidFill>
                  <a:srgbClr val="000000"/>
                </a:solidFill>
                <a:latin typeface="Andale Mono"/>
                <a:cs typeface="Andale Mono"/>
              </a:rPr>
              <a:t>&lt;Integer&gt;&gt; </a:t>
            </a:r>
            <a:r>
              <a:rPr lang="en-US" sz="1200" b="0" dirty="0" err="1" smtClean="0">
                <a:solidFill>
                  <a:srgbClr val="000000"/>
                </a:solidFill>
                <a:latin typeface="Andale Mono"/>
                <a:cs typeface="Andale Mono"/>
              </a:rPr>
              <a:t>groupedWordsWithOnes</a:t>
            </a:r>
            <a:r>
              <a:rPr lang="en-US" sz="1200" b="0" dirty="0" smtClean="0">
                <a:solidFill>
                  <a:srgbClr val="000000"/>
                </a:solidFill>
                <a:latin typeface="Andale Mono"/>
                <a:cs typeface="Andale Mono"/>
              </a:rPr>
              <a:t>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wordsWithOnes.groupByKey</a:t>
            </a:r>
            <a:r>
              <a:rPr lang="en-US" sz="1200" b="0" dirty="0" smtClean="0">
                <a:solidFill>
                  <a:srgbClr val="000000"/>
                </a:solidFill>
                <a:latin typeface="Andale Mono"/>
                <a:cs typeface="Andale Mono"/>
              </a:rPr>
              <a:t>();</a:t>
            </a:r>
          </a:p>
          <a:p>
            <a:endParaRPr lang="en-US" sz="1200" b="0" dirty="0" smtClean="0">
              <a:solidFill>
                <a:srgbClr val="000000"/>
              </a:solidFill>
              <a:latin typeface="Andale Mono"/>
              <a:cs typeface="Andale Mono"/>
            </a:endParaRPr>
          </a:p>
          <a:p>
            <a:r>
              <a:rPr lang="en-US" sz="1200" b="0" dirty="0" err="1">
                <a:solidFill>
                  <a:srgbClr val="000000"/>
                </a:solidFill>
                <a:latin typeface="Andale Mono"/>
                <a:cs typeface="Andale Mono"/>
              </a:rPr>
              <a:t>PTable</a:t>
            </a:r>
            <a:r>
              <a:rPr lang="en-US" sz="1200" b="0" dirty="0">
                <a:solidFill>
                  <a:srgbClr val="000000"/>
                </a:solidFill>
                <a:latin typeface="Andale Mono"/>
                <a:cs typeface="Andale Mono"/>
              </a:rPr>
              <a:t>&lt;</a:t>
            </a:r>
            <a:r>
              <a:rPr lang="en-US" sz="1200" b="0" dirty="0" err="1">
                <a:solidFill>
                  <a:srgbClr val="000000"/>
                </a:solidFill>
                <a:latin typeface="Andale Mono"/>
                <a:cs typeface="Andale Mono"/>
              </a:rPr>
              <a:t>String,Integer</a:t>
            </a:r>
            <a:r>
              <a:rPr lang="en-US" sz="1200" b="0" dirty="0">
                <a:solidFill>
                  <a:srgbClr val="000000"/>
                </a:solidFill>
                <a:latin typeface="Andale Mono"/>
                <a:cs typeface="Andale Mono"/>
              </a:rPr>
              <a:t>&gt; </a:t>
            </a:r>
            <a:r>
              <a:rPr lang="en-US" sz="1200" b="0" dirty="0" err="1">
                <a:solidFill>
                  <a:srgbClr val="000000"/>
                </a:solidFill>
                <a:latin typeface="Andale Mono"/>
                <a:cs typeface="Andale Mono"/>
              </a:rPr>
              <a:t>wordCounts</a:t>
            </a:r>
            <a:r>
              <a:rPr lang="en-US" sz="1200" b="0" dirty="0">
                <a:solidFill>
                  <a:srgbClr val="000000"/>
                </a:solidFill>
                <a:latin typeface="Andale Mono"/>
                <a:cs typeface="Andale Mono"/>
              </a:rPr>
              <a:t> </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groupedWordsWithOnes.combineValues</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r>
              <a:rPr lang="en-US" sz="1200" b="0" dirty="0">
                <a:solidFill>
                  <a:srgbClr val="000000"/>
                </a:solidFill>
                <a:latin typeface="Andale Mono"/>
                <a:cs typeface="Andale Mono"/>
              </a:rPr>
              <a:t>new </a:t>
            </a:r>
            <a:r>
              <a:rPr lang="en-US" sz="1200" b="0" dirty="0" err="1">
                <a:solidFill>
                  <a:srgbClr val="000000"/>
                </a:solidFill>
                <a:latin typeface="Andale Mono"/>
                <a:cs typeface="Andale Mono"/>
              </a:rPr>
              <a:t>DoFn</a:t>
            </a:r>
            <a:r>
              <a:rPr lang="en-US" sz="1200" b="0" dirty="0">
                <a:solidFill>
                  <a:srgbClr val="000000"/>
                </a:solidFill>
                <a:latin typeface="Andale Mono"/>
                <a:cs typeface="Andale Mono"/>
              </a:rPr>
              <a:t>&lt;Pair&lt;</a:t>
            </a:r>
            <a:r>
              <a:rPr lang="en-US" sz="1200" b="0" dirty="0" err="1">
                <a:solidFill>
                  <a:srgbClr val="000000"/>
                </a:solidFill>
                <a:latin typeface="Andale Mono"/>
                <a:cs typeface="Andale Mono"/>
              </a:rPr>
              <a:t>String,Collection</a:t>
            </a:r>
            <a:r>
              <a:rPr lang="en-US" sz="1200" b="0" dirty="0">
                <a:solidFill>
                  <a:srgbClr val="000000"/>
                </a:solidFill>
                <a:latin typeface="Andale Mono"/>
                <a:cs typeface="Andale Mono"/>
              </a:rPr>
              <a:t>&lt;Integer&gt;&gt;, Pair&lt;</a:t>
            </a:r>
            <a:r>
              <a:rPr lang="en-US" sz="1200" b="0" dirty="0" err="1">
                <a:solidFill>
                  <a:srgbClr val="000000"/>
                </a:solidFill>
                <a:latin typeface="Andale Mono"/>
                <a:cs typeface="Andale Mono"/>
              </a:rPr>
              <a:t>String,Integer</a:t>
            </a:r>
            <a:r>
              <a:rPr lang="en-US" sz="1200" b="0" dirty="0">
                <a:solidFill>
                  <a:srgbClr val="000000"/>
                </a:solidFill>
                <a:latin typeface="Andale Mono"/>
                <a:cs typeface="Andale Mono"/>
              </a:rPr>
              <a:t>&gt;&gt;() </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r>
              <a:rPr lang="en-US" sz="1200" b="0" dirty="0">
                <a:solidFill>
                  <a:srgbClr val="000000"/>
                </a:solidFill>
                <a:latin typeface="Andale Mono"/>
                <a:cs typeface="Andale Mono"/>
              </a:rPr>
              <a:t>void process(Pair&lt;</a:t>
            </a:r>
            <a:r>
              <a:rPr lang="en-US" sz="1200" b="0" dirty="0" err="1">
                <a:solidFill>
                  <a:srgbClr val="000000"/>
                </a:solidFill>
                <a:latin typeface="Andale Mono"/>
                <a:cs typeface="Andale Mono"/>
              </a:rPr>
              <a:t>String,Collection</a:t>
            </a:r>
            <a:r>
              <a:rPr lang="en-US" sz="1200" b="0" dirty="0">
                <a:solidFill>
                  <a:srgbClr val="000000"/>
                </a:solidFill>
                <a:latin typeface="Andale Mono"/>
                <a:cs typeface="Andale Mono"/>
              </a:rPr>
              <a:t>&lt;Integer&gt;&gt; pair</a:t>
            </a:r>
            <a:r>
              <a:rPr lang="en-US" sz="1200" b="0" dirty="0" smtClean="0">
                <a:solidFill>
                  <a:srgbClr val="000000"/>
                </a:solidFill>
                <a:latin typeface="Andale Mono"/>
                <a:cs typeface="Andale Mono"/>
              </a:rPr>
              <a:t>,</a:t>
            </a:r>
          </a:p>
          <a:p>
            <a:r>
              <a:rPr lang="en-US" sz="1200" b="0" dirty="0">
                <a:solidFill>
                  <a:srgbClr val="000000"/>
                </a:solidFill>
                <a:latin typeface="Andale Mono"/>
                <a:cs typeface="Andale Mono"/>
              </a:rPr>
              <a:t> </a:t>
            </a:r>
            <a:r>
              <a:rPr lang="en-US" sz="1200" b="0" dirty="0" smtClean="0">
                <a:solidFill>
                  <a:srgbClr val="000000"/>
                </a:solidFill>
                <a:latin typeface="Andale Mono"/>
                <a:cs typeface="Andale Mono"/>
              </a:rPr>
              <a:t>                  </a:t>
            </a:r>
            <a:r>
              <a:rPr lang="en-US" sz="1200" b="0" dirty="0" err="1">
                <a:solidFill>
                  <a:srgbClr val="000000"/>
                </a:solidFill>
                <a:latin typeface="Andale Mono"/>
                <a:cs typeface="Andale Mono"/>
              </a:rPr>
              <a:t>EmitFn</a:t>
            </a:r>
            <a:r>
              <a:rPr lang="en-US" sz="1200" b="0" dirty="0">
                <a:solidFill>
                  <a:srgbClr val="000000"/>
                </a:solidFill>
                <a:latin typeface="Andale Mono"/>
                <a:cs typeface="Andale Mono"/>
              </a:rPr>
              <a:t>&lt;Pair&lt;</a:t>
            </a:r>
            <a:r>
              <a:rPr lang="en-US" sz="1200" b="0" dirty="0" err="1">
                <a:solidFill>
                  <a:srgbClr val="000000"/>
                </a:solidFill>
                <a:latin typeface="Andale Mono"/>
                <a:cs typeface="Andale Mono"/>
              </a:rPr>
              <a:t>String,Integer</a:t>
            </a:r>
            <a:r>
              <a:rPr lang="en-US" sz="1200" b="0" dirty="0">
                <a:solidFill>
                  <a:srgbClr val="000000"/>
                </a:solidFill>
                <a:latin typeface="Andale Mono"/>
                <a:cs typeface="Andale Mono"/>
              </a:rPr>
              <a:t>&gt;&gt; </a:t>
            </a:r>
            <a:r>
              <a:rPr lang="en-US" sz="1200" b="0" dirty="0" err="1">
                <a:solidFill>
                  <a:srgbClr val="000000"/>
                </a:solidFill>
                <a:latin typeface="Andale Mono"/>
                <a:cs typeface="Andale Mono"/>
              </a:rPr>
              <a:t>emitFn</a:t>
            </a:r>
            <a:r>
              <a:rPr lang="en-US" sz="1200" b="0" dirty="0">
                <a:solidFill>
                  <a:srgbClr val="000000"/>
                </a:solidFill>
                <a:latin typeface="Andale Mono"/>
                <a:cs typeface="Andale Mono"/>
              </a:rPr>
              <a:t>) </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r>
              <a:rPr lang="en-US" sz="1200" b="0" dirty="0" err="1">
                <a:solidFill>
                  <a:srgbClr val="000000"/>
                </a:solidFill>
                <a:latin typeface="Andale Mono"/>
                <a:cs typeface="Andale Mono"/>
              </a:rPr>
              <a:t>int</a:t>
            </a:r>
            <a:r>
              <a:rPr lang="en-US" sz="1200" b="0" dirty="0">
                <a:solidFill>
                  <a:srgbClr val="000000"/>
                </a:solidFill>
                <a:latin typeface="Andale Mono"/>
                <a:cs typeface="Andale Mono"/>
              </a:rPr>
              <a:t> sum = 0</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r>
              <a:rPr lang="en-US" sz="1200" b="0" dirty="0">
                <a:solidFill>
                  <a:srgbClr val="000000"/>
                </a:solidFill>
                <a:latin typeface="Andale Mono"/>
                <a:cs typeface="Andale Mono"/>
              </a:rPr>
              <a:t>for (Integer </a:t>
            </a:r>
            <a:r>
              <a:rPr lang="en-US" sz="1200" b="0" dirty="0" err="1">
                <a:solidFill>
                  <a:srgbClr val="000000"/>
                </a:solidFill>
                <a:latin typeface="Andale Mono"/>
                <a:cs typeface="Andale Mono"/>
              </a:rPr>
              <a:t>val</a:t>
            </a:r>
            <a:r>
              <a:rPr lang="en-US" sz="1200" b="0" dirty="0">
                <a:solidFill>
                  <a:srgbClr val="000000"/>
                </a:solidFill>
                <a:latin typeface="Andale Mono"/>
                <a:cs typeface="Andale Mono"/>
              </a:rPr>
              <a:t>: </a:t>
            </a:r>
            <a:r>
              <a:rPr lang="en-US" sz="1200" b="0" dirty="0" err="1">
                <a:solidFill>
                  <a:srgbClr val="000000"/>
                </a:solidFill>
                <a:latin typeface="Andale Mono"/>
                <a:cs typeface="Andale Mono"/>
              </a:rPr>
              <a:t>pair.getValue</a:t>
            </a:r>
            <a:r>
              <a:rPr lang="en-US" sz="1200" b="0" dirty="0">
                <a:solidFill>
                  <a:srgbClr val="000000"/>
                </a:solidFill>
                <a:latin typeface="Andale Mono"/>
                <a:cs typeface="Andale Mono"/>
              </a:rPr>
              <a:t>()) </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r>
              <a:rPr lang="en-US" sz="1200" b="0" dirty="0">
                <a:solidFill>
                  <a:srgbClr val="000000"/>
                </a:solidFill>
                <a:latin typeface="Andale Mono"/>
                <a:cs typeface="Andale Mono"/>
              </a:rPr>
              <a:t>sum += </a:t>
            </a:r>
            <a:r>
              <a:rPr lang="en-US" sz="1200" b="0" dirty="0" err="1">
                <a:solidFill>
                  <a:srgbClr val="000000"/>
                </a:solidFill>
                <a:latin typeface="Andale Mono"/>
                <a:cs typeface="Andale Mono"/>
              </a:rPr>
              <a:t>val</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p>
          <a:p>
            <a:r>
              <a:rPr lang="en-US" sz="1200" b="0" dirty="0" smtClean="0">
                <a:solidFill>
                  <a:srgbClr val="000000"/>
                </a:solidFill>
                <a:latin typeface="Andale Mono"/>
                <a:cs typeface="Andale Mono"/>
              </a:rPr>
              <a:t>        </a:t>
            </a:r>
            <a:r>
              <a:rPr lang="en-US" sz="1200" b="0" dirty="0" err="1">
                <a:solidFill>
                  <a:srgbClr val="000000"/>
                </a:solidFill>
                <a:latin typeface="Andale Mono"/>
                <a:cs typeface="Andale Mono"/>
              </a:rPr>
              <a:t>emitFn.emit</a:t>
            </a:r>
            <a:r>
              <a:rPr lang="en-US" sz="1200" b="0" dirty="0">
                <a:solidFill>
                  <a:srgbClr val="000000"/>
                </a:solidFill>
                <a:latin typeface="Andale Mono"/>
                <a:cs typeface="Andale Mono"/>
              </a:rPr>
              <a:t>(</a:t>
            </a:r>
            <a:r>
              <a:rPr lang="en-US" sz="1200" b="0" dirty="0" err="1">
                <a:solidFill>
                  <a:srgbClr val="000000"/>
                </a:solidFill>
                <a:latin typeface="Andale Mono"/>
                <a:cs typeface="Andale Mono"/>
              </a:rPr>
              <a:t>Pair.of</a:t>
            </a:r>
            <a:r>
              <a:rPr lang="en-US" sz="1200" b="0" dirty="0">
                <a:solidFill>
                  <a:srgbClr val="000000"/>
                </a:solidFill>
                <a:latin typeface="Andale Mono"/>
                <a:cs typeface="Andale Mono"/>
              </a:rPr>
              <a:t>(</a:t>
            </a:r>
            <a:r>
              <a:rPr lang="en-US" sz="1200" b="0" dirty="0" err="1">
                <a:solidFill>
                  <a:srgbClr val="000000"/>
                </a:solidFill>
                <a:latin typeface="Andale Mono"/>
                <a:cs typeface="Andale Mono"/>
              </a:rPr>
              <a:t>pair.getKey</a:t>
            </a:r>
            <a:r>
              <a:rPr lang="en-US" sz="1200" b="0" dirty="0">
                <a:solidFill>
                  <a:srgbClr val="000000"/>
                </a:solidFill>
                <a:latin typeface="Andale Mono"/>
                <a:cs typeface="Andale Mono"/>
              </a:rPr>
              <a:t>(), sum</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p>
          <a:p>
            <a:r>
              <a:rPr lang="en-US" sz="1200" b="0" dirty="0" smtClean="0">
                <a:solidFill>
                  <a:srgbClr val="000000"/>
                </a:solidFill>
                <a:latin typeface="Andale Mono"/>
                <a:cs typeface="Andale Mono"/>
              </a:rPr>
              <a:t>    </a:t>
            </a:r>
            <a:r>
              <a:rPr lang="en-US" sz="1200" b="0" dirty="0">
                <a:solidFill>
                  <a:srgbClr val="000000"/>
                </a:solidFill>
                <a:latin typeface="Andale Mono"/>
                <a:cs typeface="Andale Mono"/>
              </a:rPr>
              <a:t>}, </a:t>
            </a:r>
            <a:r>
              <a:rPr lang="en-US" sz="1200" b="0" dirty="0" err="1">
                <a:solidFill>
                  <a:srgbClr val="000000"/>
                </a:solidFill>
                <a:latin typeface="Andale Mono"/>
                <a:cs typeface="Andale Mono"/>
              </a:rPr>
              <a:t>tableOf</a:t>
            </a:r>
            <a:r>
              <a:rPr lang="en-US" sz="1200" b="0" dirty="0">
                <a:solidFill>
                  <a:srgbClr val="000000"/>
                </a:solidFill>
                <a:latin typeface="Andale Mono"/>
                <a:cs typeface="Andale Mono"/>
              </a:rPr>
              <a:t>(strings(), </a:t>
            </a:r>
            <a:r>
              <a:rPr lang="en-US" sz="1200" b="0" dirty="0" err="1">
                <a:solidFill>
                  <a:srgbClr val="000000"/>
                </a:solidFill>
                <a:latin typeface="Andale Mono"/>
                <a:cs typeface="Andale Mono"/>
              </a:rPr>
              <a:t>ints</a:t>
            </a:r>
            <a:r>
              <a:rPr lang="en-US" sz="1200" b="0" dirty="0">
                <a:solidFill>
                  <a:srgbClr val="000000"/>
                </a:solidFill>
                <a:latin typeface="Andale Mono"/>
                <a:cs typeface="Andale Mono"/>
              </a:rPr>
              <a:t>()));</a:t>
            </a:r>
          </a:p>
        </p:txBody>
      </p:sp>
      <p:sp>
        <p:nvSpPr>
          <p:cNvPr id="13" name="TextBox 12"/>
          <p:cNvSpPr txBox="1"/>
          <p:nvPr/>
        </p:nvSpPr>
        <p:spPr>
          <a:xfrm>
            <a:off x="0" y="11430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Primitive operations</a:t>
            </a:r>
            <a:endParaRPr lang="en-US" sz="2400" b="0" kern="0" dirty="0">
              <a:solidFill>
                <a:srgbClr val="000000"/>
              </a:solidFill>
              <a:latin typeface="Gill Sans"/>
              <a:cs typeface="Gill Sans"/>
            </a:endParaRPr>
          </a:p>
        </p:txBody>
      </p:sp>
      <p:sp>
        <p:nvSpPr>
          <p:cNvPr id="15" name="TextBox 14"/>
          <p:cNvSpPr txBox="1"/>
          <p:nvPr/>
        </p:nvSpPr>
        <p:spPr>
          <a:xfrm>
            <a:off x="3886200" y="6243935"/>
            <a:ext cx="4784130" cy="461665"/>
          </a:xfrm>
          <a:prstGeom prst="rect">
            <a:avLst/>
          </a:prstGeom>
          <a:noFill/>
        </p:spPr>
        <p:txBody>
          <a:bodyPr wrap="none" rtlCol="0">
            <a:spAutoFit/>
          </a:bodyPr>
          <a:lstStyle/>
          <a:p>
            <a:r>
              <a:rPr lang="en-US" sz="2400" b="0" dirty="0">
                <a:solidFill>
                  <a:srgbClr val="FF0000"/>
                </a:solidFill>
                <a:latin typeface="Gill Sans"/>
                <a:cs typeface="Gill Sans"/>
              </a:rPr>
              <a:t>Hmm</a:t>
            </a:r>
            <a:r>
              <a:rPr lang="mr-IN" sz="2400" b="0" dirty="0">
                <a:solidFill>
                  <a:srgbClr val="FF0000"/>
                </a:solidFill>
                <a:latin typeface="Gill Sans"/>
                <a:cs typeface="Gill Sans"/>
              </a:rPr>
              <a:t>…</a:t>
            </a:r>
            <a:r>
              <a:rPr lang="en-US" sz="2400" b="0" dirty="0">
                <a:solidFill>
                  <a:srgbClr val="FF0000"/>
                </a:solidFill>
                <a:latin typeface="Gill Sans"/>
                <a:cs typeface="Gill Sans"/>
              </a:rPr>
              <a:t> looks suspiciously familiar</a:t>
            </a:r>
            <a:r>
              <a:rPr lang="mr-IN" sz="2400" b="0" dirty="0">
                <a:solidFill>
                  <a:srgbClr val="FF0000"/>
                </a:solidFill>
                <a:latin typeface="Gill Sans"/>
                <a:cs typeface="Gill Sans"/>
              </a:rPr>
              <a:t>…</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168909607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161871"/>
            <a:ext cx="9144000" cy="1200329"/>
          </a:xfrm>
          <a:prstGeom prst="rect">
            <a:avLst/>
          </a:prstGeom>
          <a:noFill/>
        </p:spPr>
        <p:txBody>
          <a:bodyPr wrap="square" rtlCol="0">
            <a:spAutoFit/>
          </a:bodyPr>
          <a:lstStyle/>
          <a:p>
            <a:pPr algn="ctr"/>
            <a:r>
              <a:rPr lang="en-US" sz="2400" b="0" dirty="0">
                <a:solidFill>
                  <a:schemeClr val="bg1"/>
                </a:solidFill>
                <a:latin typeface="Gill Sans"/>
                <a:cs typeface="Gill Sans"/>
              </a:rPr>
              <a:t>We have a collection of </a:t>
            </a:r>
            <a:r>
              <a:rPr lang="en-US" sz="2400" b="0" dirty="0">
                <a:solidFill>
                  <a:srgbClr val="000090"/>
                </a:solidFill>
                <a:latin typeface="Gill Sans"/>
                <a:cs typeface="Gill Sans"/>
              </a:rPr>
              <a:t>records</a:t>
            </a:r>
            <a:r>
              <a:rPr lang="en-US" sz="2400" b="0" dirty="0">
                <a:solidFill>
                  <a:schemeClr val="bg1"/>
                </a:solidFill>
                <a:latin typeface="Gill Sans"/>
                <a:cs typeface="Gill Sans"/>
              </a:rPr>
              <a:t>,</a:t>
            </a:r>
          </a:p>
          <a:p>
            <a:pPr algn="ctr"/>
            <a:r>
              <a:rPr lang="en-US" sz="2400" b="0" dirty="0">
                <a:solidFill>
                  <a:schemeClr val="bg1"/>
                </a:solidFill>
                <a:latin typeface="Gill Sans"/>
                <a:cs typeface="Gill Sans"/>
              </a:rPr>
              <a:t>want to apply a bunch of operations </a:t>
            </a:r>
            <a:br>
              <a:rPr lang="en-US" sz="2400" b="0" dirty="0">
                <a:solidFill>
                  <a:schemeClr val="bg1"/>
                </a:solidFill>
                <a:latin typeface="Gill Sans"/>
                <a:cs typeface="Gill Sans"/>
              </a:rPr>
            </a:br>
            <a:r>
              <a:rPr lang="en-US" sz="2400" b="0" dirty="0">
                <a:solidFill>
                  <a:schemeClr val="bg1"/>
                </a:solidFill>
                <a:latin typeface="Gill Sans"/>
                <a:cs typeface="Gill Sans"/>
              </a:rPr>
              <a:t>to compute some result</a:t>
            </a:r>
          </a:p>
        </p:txBody>
      </p:sp>
      <p:sp>
        <p:nvSpPr>
          <p:cNvPr id="3" name="TextBox 2"/>
          <p:cNvSpPr txBox="1"/>
          <p:nvPr/>
        </p:nvSpPr>
        <p:spPr>
          <a:xfrm>
            <a:off x="0" y="5265003"/>
            <a:ext cx="9144000" cy="461665"/>
          </a:xfrm>
          <a:prstGeom prst="rect">
            <a:avLst/>
          </a:prstGeom>
          <a:noFill/>
        </p:spPr>
        <p:txBody>
          <a:bodyPr wrap="square" rtlCol="0">
            <a:spAutoFit/>
          </a:bodyPr>
          <a:lstStyle/>
          <a:p>
            <a:pPr algn="ctr"/>
            <a:r>
              <a:rPr lang="en-US" sz="2400" b="0" i="1" dirty="0" smtClean="0">
                <a:solidFill>
                  <a:schemeClr val="bg1"/>
                </a:solidFill>
                <a:latin typeface="Gill Sans"/>
                <a:cs typeface="Gill Sans"/>
              </a:rPr>
              <a:t>Assumption:</a:t>
            </a:r>
            <a:r>
              <a:rPr lang="en-US" sz="2400" b="0" dirty="0" smtClean="0">
                <a:solidFill>
                  <a:schemeClr val="bg1"/>
                </a:solidFill>
                <a:latin typeface="Gill Sans"/>
                <a:cs typeface="Gill Sans"/>
              </a:rPr>
              <a:t> static collection of records</a:t>
            </a:r>
            <a:endParaRPr lang="en-US" sz="2400" b="0" dirty="0">
              <a:solidFill>
                <a:schemeClr val="bg1"/>
              </a:solidFill>
              <a:latin typeface="Gill Sans"/>
              <a:cs typeface="Gill Sans"/>
            </a:endParaRPr>
          </a:p>
        </p:txBody>
      </p:sp>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Data-Parallel Dataflow Languages</a:t>
            </a:r>
          </a:p>
        </p:txBody>
      </p:sp>
      <p:sp>
        <p:nvSpPr>
          <p:cNvPr id="8" name="TextBox 7"/>
          <p:cNvSpPr txBox="1"/>
          <p:nvPr/>
        </p:nvSpPr>
        <p:spPr>
          <a:xfrm>
            <a:off x="0" y="56343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What if this assumption is violated?</a:t>
            </a:r>
            <a:endParaRPr lang="en-US" sz="2400" b="0" dirty="0">
              <a:solidFill>
                <a:schemeClr val="bg1"/>
              </a:solidFill>
              <a:latin typeface="Gill Sans"/>
              <a:cs typeface="Gill Sans"/>
            </a:endParaRPr>
          </a:p>
        </p:txBody>
      </p:sp>
      <p:sp>
        <p:nvSpPr>
          <p:cNvPr id="7" name="TextBox 6"/>
          <p:cNvSpPr txBox="1"/>
          <p:nvPr/>
        </p:nvSpPr>
        <p:spPr>
          <a:xfrm>
            <a:off x="0" y="3219271"/>
            <a:ext cx="9144000" cy="830997"/>
          </a:xfrm>
          <a:prstGeom prst="rect">
            <a:avLst/>
          </a:prstGeom>
          <a:noFill/>
        </p:spPr>
        <p:txBody>
          <a:bodyPr wrap="square" rtlCol="0">
            <a:spAutoFit/>
          </a:bodyPr>
          <a:lstStyle/>
          <a:p>
            <a:pPr algn="ctr"/>
            <a:r>
              <a:rPr lang="en-US" sz="2400" b="0" dirty="0" smtClean="0">
                <a:solidFill>
                  <a:srgbClr val="FF0000"/>
                </a:solidFill>
                <a:latin typeface="Gill Sans"/>
                <a:cs typeface="Gill Sans"/>
              </a:rPr>
              <a:t>Pig, Dryad(LINQ), Flume(Java), Spark </a:t>
            </a:r>
          </a:p>
          <a:p>
            <a:pPr algn="ctr"/>
            <a:r>
              <a:rPr lang="en-US" sz="2400" b="0" dirty="0" smtClean="0">
                <a:solidFill>
                  <a:srgbClr val="FF0000"/>
                </a:solidFill>
                <a:latin typeface="Gill Sans"/>
                <a:cs typeface="Gill Sans"/>
              </a:rPr>
              <a:t>are all variations on a theme!</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4683578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8" grpId="0"/>
      <p:bldP spid="7"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hitennoj_honbo_garden06s3200.jpg"/>
          <p:cNvPicPr>
            <a:picLocks noChangeAspect="1"/>
          </p:cNvPicPr>
          <p:nvPr/>
        </p:nvPicPr>
        <p:blipFill>
          <a:blip r:embed="rId2" cstate="print"/>
          <a:stretch>
            <a:fillRect/>
          </a:stretch>
        </p:blipFill>
        <p:spPr>
          <a:xfrm>
            <a:off x="-550688" y="0"/>
            <a:ext cx="10245376" cy="6857999"/>
          </a:xfrm>
          <a:prstGeom prst="rect">
            <a:avLst/>
          </a:prstGeom>
        </p:spPr>
      </p:pic>
      <p:sp>
        <p:nvSpPr>
          <p:cNvPr id="5" name="TextBox 3"/>
          <p:cNvSpPr txBox="1">
            <a:spLocks noChangeArrowheads="1"/>
          </p:cNvSpPr>
          <p:nvPr/>
        </p:nvSpPr>
        <p:spPr bwMode="auto">
          <a:xfrm>
            <a:off x="0" y="6611938"/>
            <a:ext cx="2743200" cy="246221"/>
          </a:xfrm>
          <a:prstGeom prst="rect">
            <a:avLst/>
          </a:prstGeom>
          <a:noFill/>
          <a:ln w="9525">
            <a:noFill/>
            <a:miter lim="800000"/>
            <a:headEnd/>
            <a:tailEnd/>
          </a:ln>
        </p:spPr>
        <p:txBody>
          <a:bodyPr wrap="square">
            <a:spAutoFit/>
          </a:bodyPr>
          <a:lstStyle/>
          <a:p>
            <a:r>
              <a:rPr lang="en-US" sz="1000" b="0" dirty="0">
                <a:solidFill>
                  <a:srgbClr val="FFFFFF"/>
                </a:solidFill>
              </a:rPr>
              <a:t>Source: </a:t>
            </a:r>
            <a:r>
              <a:rPr lang="en-US" sz="1000" b="0" dirty="0" smtClean="0">
                <a:solidFill>
                  <a:srgbClr val="FFFFFF"/>
                </a:solidFill>
              </a:rPr>
              <a:t>Wikipedia (Japanese rock garden)</a:t>
            </a:r>
            <a:endParaRPr lang="en-US" sz="1000" b="0" dirty="0">
              <a:solidFill>
                <a:srgbClr val="FFFFFF"/>
              </a:solidFill>
            </a:endParaRPr>
          </a:p>
        </p:txBody>
      </p:sp>
      <p:sp>
        <p:nvSpPr>
          <p:cNvPr id="6" name="Title 3"/>
          <p:cNvSpPr txBox="1">
            <a:spLocks/>
          </p:cNvSpPr>
          <p:nvPr/>
        </p:nvSpPr>
        <p:spPr>
          <a:xfrm>
            <a:off x="0" y="2476500"/>
            <a:ext cx="9144000" cy="1028700"/>
          </a:xfrm>
          <a:prstGeom prst="rect">
            <a:avLst/>
          </a:prstGeom>
        </p:spPr>
        <p:txBody>
          <a:bodyPr/>
          <a:lstStyle>
            <a:lvl1pPr algn="l" rtl="0" eaLnBrk="0" fontAlgn="base" hangingPunct="0">
              <a:spcBef>
                <a:spcPct val="0"/>
              </a:spcBef>
              <a:spcAft>
                <a:spcPct val="0"/>
              </a:spcAft>
              <a:defRPr sz="3200" b="1" baseline="0">
                <a:solidFill>
                  <a:schemeClr val="bg1"/>
                </a:solidFill>
                <a:latin typeface="Gill Sans"/>
                <a:ea typeface="+mj-ea"/>
                <a:cs typeface="Gill Sans"/>
              </a:defRPr>
            </a:lvl1pPr>
            <a:lvl2pPr algn="l" rtl="0" eaLnBrk="0" fontAlgn="base" hangingPunct="0">
              <a:spcBef>
                <a:spcPct val="0"/>
              </a:spcBef>
              <a:spcAft>
                <a:spcPct val="0"/>
              </a:spcAft>
              <a:defRPr sz="3200">
                <a:solidFill>
                  <a:schemeClr val="tx1"/>
                </a:solidFill>
                <a:latin typeface="Arial Black" pitchFamily="34" charset="0"/>
              </a:defRPr>
            </a:lvl2pPr>
            <a:lvl3pPr algn="l" rtl="0" eaLnBrk="0" fontAlgn="base" hangingPunct="0">
              <a:spcBef>
                <a:spcPct val="0"/>
              </a:spcBef>
              <a:spcAft>
                <a:spcPct val="0"/>
              </a:spcAft>
              <a:defRPr sz="3200">
                <a:solidFill>
                  <a:schemeClr val="tx1"/>
                </a:solidFill>
                <a:latin typeface="Arial Black" pitchFamily="34" charset="0"/>
              </a:defRPr>
            </a:lvl3pPr>
            <a:lvl4pPr algn="l" rtl="0" eaLnBrk="0" fontAlgn="base" hangingPunct="0">
              <a:spcBef>
                <a:spcPct val="0"/>
              </a:spcBef>
              <a:spcAft>
                <a:spcPct val="0"/>
              </a:spcAft>
              <a:defRPr sz="3200">
                <a:solidFill>
                  <a:schemeClr val="tx1"/>
                </a:solidFill>
                <a:latin typeface="Arial Black" pitchFamily="34" charset="0"/>
              </a:defRPr>
            </a:lvl4pPr>
            <a:lvl5pPr algn="l" rtl="0" eaLnBrk="0" fontAlgn="base" hangingPunct="0">
              <a:spcBef>
                <a:spcPct val="0"/>
              </a:spcBef>
              <a:spcAft>
                <a:spcPct val="0"/>
              </a:spcAft>
              <a:defRPr sz="3200">
                <a:solidFill>
                  <a:schemeClr val="tx1"/>
                </a:solidFill>
                <a:latin typeface="Arial Black" pitchFamily="34" charset="0"/>
              </a:defRPr>
            </a:lvl5pPr>
            <a:lvl6pPr marL="457130" algn="l" rtl="0" fontAlgn="base">
              <a:spcBef>
                <a:spcPct val="0"/>
              </a:spcBef>
              <a:spcAft>
                <a:spcPct val="0"/>
              </a:spcAft>
              <a:defRPr sz="3200">
                <a:solidFill>
                  <a:srgbClr val="663300"/>
                </a:solidFill>
                <a:latin typeface="Arial Black" pitchFamily="34" charset="0"/>
              </a:defRPr>
            </a:lvl6pPr>
            <a:lvl7pPr marL="914259" algn="l" rtl="0" fontAlgn="base">
              <a:spcBef>
                <a:spcPct val="0"/>
              </a:spcBef>
              <a:spcAft>
                <a:spcPct val="0"/>
              </a:spcAft>
              <a:defRPr sz="3200">
                <a:solidFill>
                  <a:srgbClr val="663300"/>
                </a:solidFill>
                <a:latin typeface="Arial Black" pitchFamily="34" charset="0"/>
              </a:defRPr>
            </a:lvl7pPr>
            <a:lvl8pPr marL="1371390" algn="l" rtl="0" fontAlgn="base">
              <a:spcBef>
                <a:spcPct val="0"/>
              </a:spcBef>
              <a:spcAft>
                <a:spcPct val="0"/>
              </a:spcAft>
              <a:defRPr sz="3200">
                <a:solidFill>
                  <a:srgbClr val="663300"/>
                </a:solidFill>
                <a:latin typeface="Arial Black" pitchFamily="34" charset="0"/>
              </a:defRPr>
            </a:lvl8pPr>
            <a:lvl9pPr marL="1828519" algn="l" rtl="0" fontAlgn="base">
              <a:spcBef>
                <a:spcPct val="0"/>
              </a:spcBef>
              <a:spcAft>
                <a:spcPct val="0"/>
              </a:spcAft>
              <a:defRPr sz="3200">
                <a:solidFill>
                  <a:srgbClr val="663300"/>
                </a:solidFill>
                <a:latin typeface="Arial Black" pitchFamily="34" charset="0"/>
              </a:defRPr>
            </a:lvl9pPr>
          </a:lstStyle>
          <a:p>
            <a:pPr algn="ctr"/>
            <a:r>
              <a:rPr lang="en-US" sz="7200" b="0" dirty="0" smtClean="0">
                <a:solidFill>
                  <a:schemeClr val="tx1"/>
                </a:solidFill>
              </a:rPr>
              <a:t>Questions?</a:t>
            </a:r>
            <a:endParaRPr lang="en-US" sz="7200" b="0" dirty="0">
              <a:solidFill>
                <a:schemeClr val="tx1"/>
              </a:solidFill>
            </a:endParaRPr>
          </a:p>
        </p:txBody>
      </p:sp>
      <p:sp>
        <p:nvSpPr>
          <p:cNvPr id="7" name="Title 1"/>
          <p:cNvSpPr txBox="1">
            <a:spLocks/>
          </p:cNvSpPr>
          <p:nvPr/>
        </p:nvSpPr>
        <p:spPr>
          <a:xfrm>
            <a:off x="-533400" y="5867400"/>
            <a:ext cx="102108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2800" b="0" kern="0" dirty="0" smtClean="0">
                <a:latin typeface="Gill Sans"/>
                <a:ea typeface="+mj-ea"/>
                <a:cs typeface="Gill Sans"/>
              </a:rPr>
              <a:t>Remember: Assignment 1 </a:t>
            </a:r>
            <a:r>
              <a:rPr lang="en-US" sz="2800" b="0" kern="0" smtClean="0">
                <a:latin typeface="Gill Sans"/>
                <a:ea typeface="+mj-ea"/>
                <a:cs typeface="Gill Sans"/>
              </a:rPr>
              <a:t>due Thursday 1:00pm</a:t>
            </a:r>
            <a:endParaRPr kumimoji="0" lang="en-US" sz="2800" b="0" i="0" u="none" strike="noStrike" kern="0" cap="none" spc="0" normalizeH="0" baseline="0" noProof="0" dirty="0">
              <a:ln>
                <a:noFill/>
              </a:ln>
              <a:effectLst/>
              <a:uLnTx/>
              <a:uFillTx/>
              <a:latin typeface="Gill Sans"/>
              <a:ea typeface="+mj-ea"/>
              <a:cs typeface="Gill Sans"/>
            </a:endParaRPr>
          </a:p>
        </p:txBody>
      </p:sp>
    </p:spTree>
    <p:extLst>
      <p:ext uri="{BB962C8B-B14F-4D97-AF65-F5344CB8AC3E}">
        <p14:creationId xmlns:p14="http://schemas.microsoft.com/office/powerpoint/2010/main" val="21611093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28911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Design a higher-level language</a:t>
            </a:r>
          </a:p>
        </p:txBody>
      </p:sp>
      <p:sp>
        <p:nvSpPr>
          <p:cNvPr id="6" name="TextBox 5"/>
          <p:cNvSpPr txBox="1"/>
          <p:nvPr/>
        </p:nvSpPr>
        <p:spPr>
          <a:xfrm>
            <a:off x="0" y="335280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Write a compiler</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What’s the solution?</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14766813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640px-Yahoo_Logo.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0" y="1828800"/>
            <a:ext cx="3505200" cy="668178"/>
          </a:xfrm>
          <a:prstGeom prst="rect">
            <a:avLst/>
          </a:prstGeom>
        </p:spPr>
      </p:pic>
      <p:pic>
        <p:nvPicPr>
          <p:cNvPr id="3" name="Picture 2" descr="640px-Facebook.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1600200"/>
            <a:ext cx="3048000" cy="1147763"/>
          </a:xfrm>
          <a:prstGeom prst="rect">
            <a:avLst/>
          </a:prstGeom>
        </p:spPr>
      </p:pic>
      <p:pic>
        <p:nvPicPr>
          <p:cNvPr id="4" name="Picture 3" descr="hive-logo.png"/>
          <p:cNvPicPr>
            <a:picLocks noChangeAspect="1"/>
          </p:cNvPicPr>
          <p:nvPr/>
        </p:nvPicPr>
        <p:blipFill>
          <a:blip r:embed="rId4" cstate="print"/>
          <a:stretch>
            <a:fillRect/>
          </a:stretch>
        </p:blipFill>
        <p:spPr>
          <a:xfrm>
            <a:off x="1557501" y="4337280"/>
            <a:ext cx="1795299" cy="1606320"/>
          </a:xfrm>
          <a:prstGeom prst="rect">
            <a:avLst/>
          </a:prstGeom>
        </p:spPr>
      </p:pic>
      <p:pic>
        <p:nvPicPr>
          <p:cNvPr id="5" name="Picture 4" descr="pig-in-overalls-big.gif"/>
          <p:cNvPicPr>
            <a:picLocks noChangeAspect="1"/>
          </p:cNvPicPr>
          <p:nvPr/>
        </p:nvPicPr>
        <p:blipFill>
          <a:blip r:embed="rId5" cstate="print"/>
          <a:stretch>
            <a:fillRect/>
          </a:stretch>
        </p:blipFill>
        <p:spPr>
          <a:xfrm>
            <a:off x="6248400" y="4191000"/>
            <a:ext cx="1181206" cy="1752600"/>
          </a:xfrm>
          <a:prstGeom prst="rect">
            <a:avLst/>
          </a:prstGeom>
        </p:spPr>
      </p:pic>
      <p:sp>
        <p:nvSpPr>
          <p:cNvPr id="6" name="TextBox 5"/>
          <p:cNvSpPr txBox="1"/>
          <p:nvPr/>
        </p:nvSpPr>
        <p:spPr>
          <a:xfrm>
            <a:off x="0" y="30480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Hadoop is great, but it’s really </a:t>
            </a:r>
            <a:r>
              <a:rPr lang="en-US" sz="2400" b="0" dirty="0" err="1" smtClean="0">
                <a:solidFill>
                  <a:schemeClr val="bg1"/>
                </a:solidFill>
                <a:latin typeface="Gill Sans"/>
                <a:cs typeface="Gill Sans"/>
              </a:rPr>
              <a:t>waaaaay</a:t>
            </a:r>
            <a:r>
              <a:rPr lang="en-US" sz="2400" b="0" dirty="0" smtClean="0">
                <a:solidFill>
                  <a:schemeClr val="bg1"/>
                </a:solidFill>
                <a:latin typeface="Gill Sans"/>
                <a:cs typeface="Gill Sans"/>
              </a:rPr>
              <a:t> too low level!</a:t>
            </a:r>
          </a:p>
        </p:txBody>
      </p:sp>
      <p:sp>
        <p:nvSpPr>
          <p:cNvPr id="7" name="TextBox 6"/>
          <p:cNvSpPr txBox="1"/>
          <p:nvPr/>
        </p:nvSpPr>
        <p:spPr>
          <a:xfrm>
            <a:off x="0" y="666690"/>
            <a:ext cx="9144000" cy="400110"/>
          </a:xfrm>
          <a:prstGeom prst="rect">
            <a:avLst/>
          </a:prstGeom>
          <a:noFill/>
        </p:spPr>
        <p:txBody>
          <a:bodyPr wrap="square" rtlCol="0">
            <a:spAutoFit/>
          </a:bodyPr>
          <a:lstStyle/>
          <a:p>
            <a:pPr algn="ctr"/>
            <a:r>
              <a:rPr lang="en-US" sz="2000" b="0" dirty="0" smtClean="0">
                <a:solidFill>
                  <a:srgbClr val="000000"/>
                </a:solidFill>
                <a:latin typeface="Gill Sans"/>
                <a:cs typeface="Gill Sans"/>
              </a:rPr>
              <a:t>(circa 2007)</a:t>
            </a:r>
          </a:p>
        </p:txBody>
      </p:sp>
      <p:sp>
        <p:nvSpPr>
          <p:cNvPr id="8" name="TextBox 7"/>
          <p:cNvSpPr txBox="1"/>
          <p:nvPr/>
        </p:nvSpPr>
        <p:spPr>
          <a:xfrm>
            <a:off x="609600" y="2973288"/>
            <a:ext cx="3212182"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What we really need is SQL!</a:t>
            </a:r>
          </a:p>
        </p:txBody>
      </p:sp>
      <p:sp>
        <p:nvSpPr>
          <p:cNvPr id="9" name="TextBox 8"/>
          <p:cNvSpPr txBox="1"/>
          <p:nvPr/>
        </p:nvSpPr>
        <p:spPr>
          <a:xfrm>
            <a:off x="5029200" y="2819400"/>
            <a:ext cx="3212182" cy="707886"/>
          </a:xfrm>
          <a:prstGeom prst="rect">
            <a:avLst/>
          </a:prstGeom>
          <a:noFill/>
        </p:spPr>
        <p:txBody>
          <a:bodyPr wrap="square" rtlCol="0">
            <a:spAutoFit/>
          </a:bodyPr>
          <a:lstStyle/>
          <a:p>
            <a:pPr algn="ctr"/>
            <a:r>
              <a:rPr lang="en-US" sz="2000" b="0" dirty="0" smtClean="0">
                <a:solidFill>
                  <a:schemeClr val="bg1"/>
                </a:solidFill>
                <a:latin typeface="Gill Sans"/>
                <a:cs typeface="Gill Sans"/>
              </a:rPr>
              <a:t>What we really need is a scripting language!</a:t>
            </a:r>
          </a:p>
        </p:txBody>
      </p:sp>
      <p:sp>
        <p:nvSpPr>
          <p:cNvPr id="10" name="TextBox 9"/>
          <p:cNvSpPr txBox="1"/>
          <p:nvPr/>
        </p:nvSpPr>
        <p:spPr>
          <a:xfrm>
            <a:off x="719301" y="4019490"/>
            <a:ext cx="1143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Answer:</a:t>
            </a:r>
          </a:p>
        </p:txBody>
      </p:sp>
      <p:sp>
        <p:nvSpPr>
          <p:cNvPr id="11" name="TextBox 10"/>
          <p:cNvSpPr txBox="1"/>
          <p:nvPr/>
        </p:nvSpPr>
        <p:spPr>
          <a:xfrm>
            <a:off x="5181600" y="4019490"/>
            <a:ext cx="1143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Answer:</a:t>
            </a:r>
          </a:p>
        </p:txBody>
      </p:sp>
    </p:spTree>
    <p:extLst>
      <p:ext uri="{BB962C8B-B14F-4D97-AF65-F5344CB8AC3E}">
        <p14:creationId xmlns:p14="http://schemas.microsoft.com/office/powerpoint/2010/main" val="400688612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640px-Yahoo_Logo.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0" y="457200"/>
            <a:ext cx="3505200" cy="668178"/>
          </a:xfrm>
          <a:prstGeom prst="rect">
            <a:avLst/>
          </a:prstGeom>
        </p:spPr>
      </p:pic>
      <p:pic>
        <p:nvPicPr>
          <p:cNvPr id="3" name="Picture 2" descr="640px-Facebook.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228600"/>
            <a:ext cx="3048000" cy="1147763"/>
          </a:xfrm>
          <a:prstGeom prst="rect">
            <a:avLst/>
          </a:prstGeom>
        </p:spPr>
      </p:pic>
      <p:pic>
        <p:nvPicPr>
          <p:cNvPr id="4" name="Picture 3" descr="hive-logo.png"/>
          <p:cNvPicPr>
            <a:picLocks noChangeAspect="1"/>
          </p:cNvPicPr>
          <p:nvPr/>
        </p:nvPicPr>
        <p:blipFill>
          <a:blip r:embed="rId4" cstate="print"/>
          <a:stretch>
            <a:fillRect/>
          </a:stretch>
        </p:blipFill>
        <p:spPr>
          <a:xfrm>
            <a:off x="1557501" y="1441680"/>
            <a:ext cx="1795299" cy="1606320"/>
          </a:xfrm>
          <a:prstGeom prst="rect">
            <a:avLst/>
          </a:prstGeom>
        </p:spPr>
      </p:pic>
      <p:pic>
        <p:nvPicPr>
          <p:cNvPr id="5" name="Picture 4" descr="pig-in-overalls-big.gif"/>
          <p:cNvPicPr>
            <a:picLocks noChangeAspect="1"/>
          </p:cNvPicPr>
          <p:nvPr/>
        </p:nvPicPr>
        <p:blipFill>
          <a:blip r:embed="rId5" cstate="print"/>
          <a:stretch>
            <a:fillRect/>
          </a:stretch>
        </p:blipFill>
        <p:spPr>
          <a:xfrm>
            <a:off x="6248400" y="1295400"/>
            <a:ext cx="1181206" cy="1752600"/>
          </a:xfrm>
          <a:prstGeom prst="rect">
            <a:avLst/>
          </a:prstGeom>
        </p:spPr>
      </p:pic>
      <p:sp>
        <p:nvSpPr>
          <p:cNvPr id="12" name="TextBox 11"/>
          <p:cNvSpPr txBox="1"/>
          <p:nvPr/>
        </p:nvSpPr>
        <p:spPr>
          <a:xfrm>
            <a:off x="1600200" y="3409890"/>
            <a:ext cx="1143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SQL</a:t>
            </a:r>
          </a:p>
        </p:txBody>
      </p:sp>
      <p:sp>
        <p:nvSpPr>
          <p:cNvPr id="13" name="TextBox 12"/>
          <p:cNvSpPr txBox="1"/>
          <p:nvPr/>
        </p:nvSpPr>
        <p:spPr>
          <a:xfrm>
            <a:off x="5638800" y="3409890"/>
            <a:ext cx="1905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Pig Scripts</a:t>
            </a:r>
          </a:p>
        </p:txBody>
      </p:sp>
      <p:sp>
        <p:nvSpPr>
          <p:cNvPr id="14" name="TextBox 13"/>
          <p:cNvSpPr txBox="1"/>
          <p:nvPr/>
        </p:nvSpPr>
        <p:spPr>
          <a:xfrm>
            <a:off x="-1860" y="6248400"/>
            <a:ext cx="914586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Both open-source projects today!</a:t>
            </a:r>
          </a:p>
        </p:txBody>
      </p:sp>
      <p:grpSp>
        <p:nvGrpSpPr>
          <p:cNvPr id="163" name="Group 162"/>
          <p:cNvGrpSpPr/>
          <p:nvPr/>
        </p:nvGrpSpPr>
        <p:grpSpPr>
          <a:xfrm>
            <a:off x="827244" y="3886200"/>
            <a:ext cx="2880888" cy="1907949"/>
            <a:chOff x="827244" y="3886200"/>
            <a:chExt cx="2880888" cy="1907949"/>
          </a:xfrm>
        </p:grpSpPr>
        <p:grpSp>
          <p:nvGrpSpPr>
            <p:cNvPr id="35" name="Group 34"/>
            <p:cNvGrpSpPr/>
            <p:nvPr/>
          </p:nvGrpSpPr>
          <p:grpSpPr>
            <a:xfrm rot="20700000">
              <a:off x="827244" y="4744293"/>
              <a:ext cx="1422400" cy="691426"/>
              <a:chOff x="1752600" y="4724400"/>
              <a:chExt cx="1422400" cy="691426"/>
            </a:xfrm>
          </p:grpSpPr>
          <p:cxnSp>
            <p:nvCxnSpPr>
              <p:cNvPr id="15" name="Straight Arrow Connector 14"/>
              <p:cNvCxnSpPr>
                <a:stCxn id="29" idx="2"/>
                <a:endCxn id="22"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6" name="Straight Arrow Connector 15"/>
              <p:cNvCxnSpPr>
                <a:stCxn id="29" idx="2"/>
                <a:endCxn id="20"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 name="Straight Arrow Connector 16"/>
              <p:cNvCxnSpPr>
                <a:stCxn id="28" idx="2"/>
                <a:endCxn id="22"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 name="Straight Arrow Connector 17"/>
              <p:cNvCxnSpPr>
                <a:stCxn id="28" idx="2"/>
                <a:endCxn id="20"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 name="Straight Arrow Connector 18"/>
              <p:cNvCxnSpPr>
                <a:stCxn id="27" idx="2"/>
                <a:endCxn id="21"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0" name="Rectangle 19"/>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1" name="Rectangle 20"/>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2" name="Rectangle 21"/>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23" name="Straight Arrow Connector 22"/>
              <p:cNvCxnSpPr>
                <a:stCxn id="29" idx="2"/>
                <a:endCxn id="21"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4" name="Straight Arrow Connector 23"/>
              <p:cNvCxnSpPr>
                <a:stCxn id="28" idx="2"/>
                <a:endCxn id="21"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5" name="Straight Arrow Connector 24"/>
              <p:cNvCxnSpPr>
                <a:stCxn id="27" idx="2"/>
                <a:endCxn id="22"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6" name="Straight Arrow Connector 25"/>
              <p:cNvCxnSpPr>
                <a:stCxn id="27" idx="2"/>
                <a:endCxn id="20"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7" name="Rectangle 26"/>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8" name="Rectangle 27"/>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9" name="Rectangle 28"/>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30" name="TextBox 29"/>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31" name="TextBox 30"/>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36" name="Group 35"/>
            <p:cNvGrpSpPr/>
            <p:nvPr/>
          </p:nvGrpSpPr>
          <p:grpSpPr>
            <a:xfrm rot="454975">
              <a:off x="1086646" y="4923008"/>
              <a:ext cx="1422400" cy="691426"/>
              <a:chOff x="1752600" y="4724400"/>
              <a:chExt cx="1422400" cy="691426"/>
            </a:xfrm>
          </p:grpSpPr>
          <p:cxnSp>
            <p:nvCxnSpPr>
              <p:cNvPr id="37" name="Straight Arrow Connector 36"/>
              <p:cNvCxnSpPr>
                <a:stCxn id="51" idx="2"/>
                <a:endCxn id="44"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38" name="Straight Arrow Connector 37"/>
              <p:cNvCxnSpPr>
                <a:stCxn id="51" idx="2"/>
                <a:endCxn id="42"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39" name="Straight Arrow Connector 38"/>
              <p:cNvCxnSpPr>
                <a:stCxn id="50" idx="2"/>
                <a:endCxn id="44"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0" name="Straight Arrow Connector 39"/>
              <p:cNvCxnSpPr>
                <a:stCxn id="50" idx="2"/>
                <a:endCxn id="42"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1" name="Straight Arrow Connector 40"/>
              <p:cNvCxnSpPr>
                <a:stCxn id="49" idx="2"/>
                <a:endCxn id="43"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42" name="Rectangle 41"/>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43" name="Rectangle 42"/>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44" name="Rectangle 43"/>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45" name="Straight Arrow Connector 44"/>
              <p:cNvCxnSpPr>
                <a:stCxn id="51" idx="2"/>
                <a:endCxn id="43"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6" name="Straight Arrow Connector 45"/>
              <p:cNvCxnSpPr>
                <a:stCxn id="50" idx="2"/>
                <a:endCxn id="43"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7" name="Straight Arrow Connector 46"/>
              <p:cNvCxnSpPr>
                <a:stCxn id="49" idx="2"/>
                <a:endCxn id="44"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8" name="Straight Arrow Connector 47"/>
              <p:cNvCxnSpPr>
                <a:stCxn id="49" idx="2"/>
                <a:endCxn id="42"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49" name="Rectangle 48"/>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50" name="Rectangle 49"/>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51" name="Rectangle 50"/>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52" name="TextBox 51"/>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53" name="TextBox 52"/>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54" name="Group 53"/>
            <p:cNvGrpSpPr/>
            <p:nvPr/>
          </p:nvGrpSpPr>
          <p:grpSpPr>
            <a:xfrm rot="153381">
              <a:off x="2046444" y="4758921"/>
              <a:ext cx="1422400" cy="691426"/>
              <a:chOff x="1752600" y="4724400"/>
              <a:chExt cx="1422400" cy="691426"/>
            </a:xfrm>
          </p:grpSpPr>
          <p:cxnSp>
            <p:nvCxnSpPr>
              <p:cNvPr id="55" name="Straight Arrow Connector 54"/>
              <p:cNvCxnSpPr>
                <a:stCxn id="69" idx="2"/>
                <a:endCxn id="62"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6" name="Straight Arrow Connector 55"/>
              <p:cNvCxnSpPr>
                <a:stCxn id="69" idx="2"/>
                <a:endCxn id="60"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7" name="Straight Arrow Connector 56"/>
              <p:cNvCxnSpPr>
                <a:stCxn id="68" idx="2"/>
                <a:endCxn id="62"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8" name="Straight Arrow Connector 57"/>
              <p:cNvCxnSpPr>
                <a:stCxn id="68" idx="2"/>
                <a:endCxn id="60"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9" name="Straight Arrow Connector 58"/>
              <p:cNvCxnSpPr>
                <a:stCxn id="67" idx="2"/>
                <a:endCxn id="61"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60" name="Rectangle 59"/>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61" name="Rectangle 60"/>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62" name="Rectangle 61"/>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63" name="Straight Arrow Connector 62"/>
              <p:cNvCxnSpPr>
                <a:stCxn id="69" idx="2"/>
                <a:endCxn id="61"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64" name="Straight Arrow Connector 63"/>
              <p:cNvCxnSpPr>
                <a:stCxn id="68" idx="2"/>
                <a:endCxn id="61"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65" name="Straight Arrow Connector 64"/>
              <p:cNvCxnSpPr>
                <a:stCxn id="67" idx="2"/>
                <a:endCxn id="62"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66" name="Straight Arrow Connector 65"/>
              <p:cNvCxnSpPr>
                <a:stCxn id="67" idx="2"/>
                <a:endCxn id="60"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67" name="Rectangle 66"/>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68" name="Rectangle 67"/>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69" name="Rectangle 68"/>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70" name="TextBox 69"/>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71" name="TextBox 70"/>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72" name="Group 71"/>
            <p:cNvGrpSpPr/>
            <p:nvPr/>
          </p:nvGrpSpPr>
          <p:grpSpPr>
            <a:xfrm rot="20829346">
              <a:off x="2285732" y="5102723"/>
              <a:ext cx="1422400" cy="691426"/>
              <a:chOff x="1752600" y="4724400"/>
              <a:chExt cx="1422400" cy="691426"/>
            </a:xfrm>
          </p:grpSpPr>
          <p:cxnSp>
            <p:nvCxnSpPr>
              <p:cNvPr id="73" name="Straight Arrow Connector 72"/>
              <p:cNvCxnSpPr>
                <a:stCxn id="87" idx="2"/>
                <a:endCxn id="80"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4" name="Straight Arrow Connector 73"/>
              <p:cNvCxnSpPr>
                <a:stCxn id="87" idx="2"/>
                <a:endCxn id="78"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5" name="Straight Arrow Connector 74"/>
              <p:cNvCxnSpPr>
                <a:stCxn id="86" idx="2"/>
                <a:endCxn id="80"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6" name="Straight Arrow Connector 75"/>
              <p:cNvCxnSpPr>
                <a:stCxn id="86" idx="2"/>
                <a:endCxn id="78"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7" name="Straight Arrow Connector 76"/>
              <p:cNvCxnSpPr>
                <a:stCxn id="85" idx="2"/>
                <a:endCxn id="79"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78" name="Rectangle 77"/>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79" name="Rectangle 78"/>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80" name="Rectangle 79"/>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81" name="Straight Arrow Connector 80"/>
              <p:cNvCxnSpPr>
                <a:stCxn id="87" idx="2"/>
                <a:endCxn id="79"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82" name="Straight Arrow Connector 81"/>
              <p:cNvCxnSpPr>
                <a:stCxn id="86" idx="2"/>
                <a:endCxn id="79"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83" name="Straight Arrow Connector 82"/>
              <p:cNvCxnSpPr>
                <a:stCxn id="85" idx="2"/>
                <a:endCxn id="80"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84" name="Straight Arrow Connector 83"/>
              <p:cNvCxnSpPr>
                <a:stCxn id="85" idx="2"/>
                <a:endCxn id="78"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85" name="Rectangle 84"/>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86" name="Rectangle 85"/>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87" name="Rectangle 86"/>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88" name="TextBox 87"/>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89" name="TextBox 88"/>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sp>
          <p:nvSpPr>
            <p:cNvPr id="162" name="Down Arrow 161"/>
            <p:cNvSpPr/>
            <p:nvPr/>
          </p:nvSpPr>
          <p:spPr bwMode="auto">
            <a:xfrm>
              <a:off x="1981200" y="3886200"/>
              <a:ext cx="381000" cy="609600"/>
            </a:xfrm>
            <a:prstGeom prst="downArrow">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endParaRPr>
            </a:p>
          </p:txBody>
        </p:sp>
      </p:grpSp>
      <p:grpSp>
        <p:nvGrpSpPr>
          <p:cNvPr id="164" name="Group 163"/>
          <p:cNvGrpSpPr/>
          <p:nvPr/>
        </p:nvGrpSpPr>
        <p:grpSpPr>
          <a:xfrm>
            <a:off x="5272512" y="3886200"/>
            <a:ext cx="2880888" cy="1907949"/>
            <a:chOff x="827244" y="3886200"/>
            <a:chExt cx="2880888" cy="1907949"/>
          </a:xfrm>
        </p:grpSpPr>
        <p:grpSp>
          <p:nvGrpSpPr>
            <p:cNvPr id="165" name="Group 164"/>
            <p:cNvGrpSpPr/>
            <p:nvPr/>
          </p:nvGrpSpPr>
          <p:grpSpPr>
            <a:xfrm rot="20700000">
              <a:off x="827244" y="4744293"/>
              <a:ext cx="1422400" cy="691426"/>
              <a:chOff x="1752600" y="4724400"/>
              <a:chExt cx="1422400" cy="691426"/>
            </a:xfrm>
          </p:grpSpPr>
          <p:cxnSp>
            <p:nvCxnSpPr>
              <p:cNvPr id="221" name="Straight Arrow Connector 220"/>
              <p:cNvCxnSpPr>
                <a:stCxn id="235" idx="2"/>
                <a:endCxn id="228"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2" name="Straight Arrow Connector 221"/>
              <p:cNvCxnSpPr>
                <a:stCxn id="235" idx="2"/>
                <a:endCxn id="226"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3" name="Straight Arrow Connector 222"/>
              <p:cNvCxnSpPr>
                <a:stCxn id="234" idx="2"/>
                <a:endCxn id="228"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4" name="Straight Arrow Connector 223"/>
              <p:cNvCxnSpPr>
                <a:stCxn id="234" idx="2"/>
                <a:endCxn id="226"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5" name="Straight Arrow Connector 224"/>
              <p:cNvCxnSpPr>
                <a:stCxn id="233" idx="2"/>
                <a:endCxn id="227"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26" name="Rectangle 225"/>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27" name="Rectangle 226"/>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28" name="Rectangle 227"/>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229" name="Straight Arrow Connector 228"/>
              <p:cNvCxnSpPr>
                <a:stCxn id="235" idx="2"/>
                <a:endCxn id="227"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30" name="Straight Arrow Connector 229"/>
              <p:cNvCxnSpPr>
                <a:stCxn id="234" idx="2"/>
                <a:endCxn id="227"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31" name="Straight Arrow Connector 230"/>
              <p:cNvCxnSpPr>
                <a:stCxn id="233" idx="2"/>
                <a:endCxn id="228"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32" name="Straight Arrow Connector 231"/>
              <p:cNvCxnSpPr>
                <a:stCxn id="233" idx="2"/>
                <a:endCxn id="226"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33" name="Rectangle 232"/>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34" name="Rectangle 233"/>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35" name="Rectangle 234"/>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36" name="TextBox 235"/>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237" name="TextBox 236"/>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166" name="Group 165"/>
            <p:cNvGrpSpPr/>
            <p:nvPr/>
          </p:nvGrpSpPr>
          <p:grpSpPr>
            <a:xfrm rot="454975">
              <a:off x="1086646" y="4923008"/>
              <a:ext cx="1422400" cy="691426"/>
              <a:chOff x="1752600" y="4724400"/>
              <a:chExt cx="1422400" cy="691426"/>
            </a:xfrm>
          </p:grpSpPr>
          <p:cxnSp>
            <p:nvCxnSpPr>
              <p:cNvPr id="204" name="Straight Arrow Connector 203"/>
              <p:cNvCxnSpPr>
                <a:stCxn id="218" idx="2"/>
                <a:endCxn id="211"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5" name="Straight Arrow Connector 204"/>
              <p:cNvCxnSpPr>
                <a:stCxn id="218" idx="2"/>
                <a:endCxn id="209"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6" name="Straight Arrow Connector 205"/>
              <p:cNvCxnSpPr>
                <a:stCxn id="217" idx="2"/>
                <a:endCxn id="211"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7" name="Straight Arrow Connector 206"/>
              <p:cNvCxnSpPr>
                <a:stCxn id="217" idx="2"/>
                <a:endCxn id="209"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8" name="Straight Arrow Connector 207"/>
              <p:cNvCxnSpPr>
                <a:stCxn id="216" idx="2"/>
                <a:endCxn id="210"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09" name="Rectangle 208"/>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10" name="Rectangle 209"/>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11" name="Rectangle 210"/>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212" name="Straight Arrow Connector 211"/>
              <p:cNvCxnSpPr>
                <a:stCxn id="218" idx="2"/>
                <a:endCxn id="210"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13" name="Straight Arrow Connector 212"/>
              <p:cNvCxnSpPr>
                <a:stCxn id="217" idx="2"/>
                <a:endCxn id="210"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14" name="Straight Arrow Connector 213"/>
              <p:cNvCxnSpPr>
                <a:stCxn id="216" idx="2"/>
                <a:endCxn id="211"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15" name="Straight Arrow Connector 214"/>
              <p:cNvCxnSpPr>
                <a:stCxn id="216" idx="2"/>
                <a:endCxn id="209"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16" name="Rectangle 215"/>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17" name="Rectangle 216"/>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18" name="Rectangle 217"/>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19" name="TextBox 218"/>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220" name="TextBox 219"/>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167" name="Group 166"/>
            <p:cNvGrpSpPr/>
            <p:nvPr/>
          </p:nvGrpSpPr>
          <p:grpSpPr>
            <a:xfrm rot="153381">
              <a:off x="2046444" y="4758921"/>
              <a:ext cx="1422400" cy="691426"/>
              <a:chOff x="1752600" y="4724400"/>
              <a:chExt cx="1422400" cy="691426"/>
            </a:xfrm>
          </p:grpSpPr>
          <p:cxnSp>
            <p:nvCxnSpPr>
              <p:cNvPr id="187" name="Straight Arrow Connector 186"/>
              <p:cNvCxnSpPr>
                <a:stCxn id="201" idx="2"/>
                <a:endCxn id="194"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8" name="Straight Arrow Connector 187"/>
              <p:cNvCxnSpPr>
                <a:stCxn id="201" idx="2"/>
                <a:endCxn id="192"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9" name="Straight Arrow Connector 188"/>
              <p:cNvCxnSpPr>
                <a:stCxn id="200" idx="2"/>
                <a:endCxn id="194"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0" name="Straight Arrow Connector 189"/>
              <p:cNvCxnSpPr>
                <a:stCxn id="200" idx="2"/>
                <a:endCxn id="192"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1" name="Straight Arrow Connector 190"/>
              <p:cNvCxnSpPr>
                <a:stCxn id="199" idx="2"/>
                <a:endCxn id="193"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92" name="Rectangle 191"/>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93" name="Rectangle 192"/>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94" name="Rectangle 193"/>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195" name="Straight Arrow Connector 194"/>
              <p:cNvCxnSpPr>
                <a:stCxn id="201" idx="2"/>
                <a:endCxn id="193"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6" name="Straight Arrow Connector 195"/>
              <p:cNvCxnSpPr>
                <a:stCxn id="200" idx="2"/>
                <a:endCxn id="193"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7" name="Straight Arrow Connector 196"/>
              <p:cNvCxnSpPr>
                <a:stCxn id="199" idx="2"/>
                <a:endCxn id="194"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8" name="Straight Arrow Connector 197"/>
              <p:cNvCxnSpPr>
                <a:stCxn id="199" idx="2"/>
                <a:endCxn id="192"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99" name="Rectangle 198"/>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00" name="Rectangle 199"/>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01" name="Rectangle 200"/>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02" name="TextBox 201"/>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203" name="TextBox 202"/>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168" name="Group 167"/>
            <p:cNvGrpSpPr/>
            <p:nvPr/>
          </p:nvGrpSpPr>
          <p:grpSpPr>
            <a:xfrm rot="20829346">
              <a:off x="2285732" y="5102723"/>
              <a:ext cx="1422400" cy="691426"/>
              <a:chOff x="1752600" y="4724400"/>
              <a:chExt cx="1422400" cy="691426"/>
            </a:xfrm>
          </p:grpSpPr>
          <p:cxnSp>
            <p:nvCxnSpPr>
              <p:cNvPr id="170" name="Straight Arrow Connector 169"/>
              <p:cNvCxnSpPr>
                <a:stCxn id="184" idx="2"/>
                <a:endCxn id="177"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1" name="Straight Arrow Connector 170"/>
              <p:cNvCxnSpPr>
                <a:stCxn id="184" idx="2"/>
                <a:endCxn id="175"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2" name="Straight Arrow Connector 171"/>
              <p:cNvCxnSpPr>
                <a:stCxn id="183" idx="2"/>
                <a:endCxn id="177"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3" name="Straight Arrow Connector 172"/>
              <p:cNvCxnSpPr>
                <a:stCxn id="183" idx="2"/>
                <a:endCxn id="175"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4" name="Straight Arrow Connector 173"/>
              <p:cNvCxnSpPr>
                <a:stCxn id="182" idx="2"/>
                <a:endCxn id="176"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75" name="Rectangle 174"/>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76" name="Rectangle 175"/>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77" name="Rectangle 176"/>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178" name="Straight Arrow Connector 177"/>
              <p:cNvCxnSpPr>
                <a:stCxn id="184" idx="2"/>
                <a:endCxn id="176"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9" name="Straight Arrow Connector 178"/>
              <p:cNvCxnSpPr>
                <a:stCxn id="183" idx="2"/>
                <a:endCxn id="176"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0" name="Straight Arrow Connector 179"/>
              <p:cNvCxnSpPr>
                <a:stCxn id="182" idx="2"/>
                <a:endCxn id="177"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1" name="Straight Arrow Connector 180"/>
              <p:cNvCxnSpPr>
                <a:stCxn id="182" idx="2"/>
                <a:endCxn id="175"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82" name="Rectangle 181"/>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183" name="Rectangle 182"/>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184" name="Rectangle 183"/>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185" name="TextBox 184"/>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186" name="TextBox 185"/>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sp>
          <p:nvSpPr>
            <p:cNvPr id="169" name="Down Arrow 168"/>
            <p:cNvSpPr/>
            <p:nvPr/>
          </p:nvSpPr>
          <p:spPr bwMode="auto">
            <a:xfrm>
              <a:off x="1981200" y="3886200"/>
              <a:ext cx="381000" cy="609600"/>
            </a:xfrm>
            <a:prstGeom prst="downArrow">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endParaRPr>
            </a:p>
          </p:txBody>
        </p:sp>
      </p:grpSp>
      <p:sp>
        <p:nvSpPr>
          <p:cNvPr id="238" name="TextBox 237"/>
          <p:cNvSpPr txBox="1"/>
          <p:nvPr/>
        </p:nvSpPr>
        <p:spPr>
          <a:xfrm rot="21115892">
            <a:off x="2284504" y="3780616"/>
            <a:ext cx="2325527" cy="707886"/>
          </a:xfrm>
          <a:prstGeom prst="rect">
            <a:avLst/>
          </a:prstGeom>
          <a:noFill/>
        </p:spPr>
        <p:txBody>
          <a:bodyPr wrap="square" rtlCol="0">
            <a:spAutoFit/>
          </a:bodyPr>
          <a:lstStyle/>
          <a:p>
            <a:pPr algn="ctr"/>
            <a:r>
              <a:rPr lang="en-US" sz="2000" b="0" dirty="0" smtClean="0">
                <a:solidFill>
                  <a:srgbClr val="FF0000"/>
                </a:solidFill>
                <a:latin typeface="Gill Sans"/>
                <a:cs typeface="Gill Sans"/>
              </a:rPr>
              <a:t>Aside: Why not just </a:t>
            </a:r>
            <a:br>
              <a:rPr lang="en-US" sz="2000" b="0" dirty="0" smtClean="0">
                <a:solidFill>
                  <a:srgbClr val="FF0000"/>
                </a:solidFill>
                <a:latin typeface="Gill Sans"/>
                <a:cs typeface="Gill Sans"/>
              </a:rPr>
            </a:br>
            <a:r>
              <a:rPr lang="en-US" sz="2000" b="0" dirty="0" smtClean="0">
                <a:solidFill>
                  <a:srgbClr val="FF0000"/>
                </a:solidFill>
                <a:latin typeface="Gill Sans"/>
                <a:cs typeface="Gill Sans"/>
              </a:rPr>
              <a:t>use a database?</a:t>
            </a:r>
          </a:p>
        </p:txBody>
      </p:sp>
    </p:spTree>
    <p:extLst>
      <p:ext uri="{BB962C8B-B14F-4D97-AF65-F5344CB8AC3E}">
        <p14:creationId xmlns:p14="http://schemas.microsoft.com/office/powerpoint/2010/main" val="11636114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238" grpId="0"/>
    </p:bldLst>
  </p:timing>
</p:sld>
</file>

<file path=ppt/theme/theme1.xml><?xml version="1.0" encoding="utf-8"?>
<a:theme xmlns:a="http://schemas.openxmlformats.org/drawingml/2006/main" name="Default Design">
  <a:themeElements>
    <a:clrScheme name="My Theme Colors">
      <a:dk1>
        <a:srgbClr val="000000"/>
      </a:dk1>
      <a:lt1>
        <a:srgbClr val="FFFFFF"/>
      </a:lt1>
      <a:dk2>
        <a:srgbClr val="000000"/>
      </a:dk2>
      <a:lt2>
        <a:srgbClr val="FFFFFF"/>
      </a:lt2>
      <a:accent1>
        <a:srgbClr val="FFFF99"/>
      </a:accent1>
      <a:accent2>
        <a:srgbClr val="9999FF"/>
      </a:accent2>
      <a:accent3>
        <a:srgbClr val="CCFF99"/>
      </a:accent3>
      <a:accent4>
        <a:srgbClr val="FF99CC"/>
      </a:accent4>
      <a:accent5>
        <a:srgbClr val="99CCFF"/>
      </a:accent5>
      <a:accent6>
        <a:srgbClr val="FFCC99"/>
      </a:accent6>
      <a:hlink>
        <a:srgbClr val="FFFFFF"/>
      </a:hlink>
      <a:folHlink>
        <a:srgbClr val="B2B2B2"/>
      </a:folHlink>
    </a:clrScheme>
    <a:fontScheme name="Default Design">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25252F"/>
        </a:dk1>
        <a:lt1>
          <a:srgbClr val="9999FF"/>
        </a:lt1>
        <a:dk2>
          <a:srgbClr val="000000"/>
        </a:dk2>
        <a:lt2>
          <a:srgbClr val="FFFFFF"/>
        </a:lt2>
        <a:accent1>
          <a:srgbClr val="3366FF"/>
        </a:accent1>
        <a:accent2>
          <a:srgbClr val="003399"/>
        </a:accent2>
        <a:accent3>
          <a:srgbClr val="AAAAAA"/>
        </a:accent3>
        <a:accent4>
          <a:srgbClr val="8282DA"/>
        </a:accent4>
        <a:accent5>
          <a:srgbClr val="ADB8FF"/>
        </a:accent5>
        <a:accent6>
          <a:srgbClr val="002D8A"/>
        </a:accent6>
        <a:hlink>
          <a:srgbClr val="009999"/>
        </a:hlink>
        <a:folHlink>
          <a:srgbClr val="B2B2B2"/>
        </a:folHlink>
      </a:clrScheme>
      <a:clrMap bg1="dk2" tx1="lt1" bg2="dk1" tx2="lt2" accent1="accent1" accent2="accent2" accent3="accent3" accent4="accent4" accent5="accent5" accent6="accent6" hlink="hlink" folHlink="folHlink"/>
    </a:extraClrScheme>
    <a:extraClrScheme>
      <a:clrScheme name="Default Design 2">
        <a:dk1>
          <a:srgbClr val="314183"/>
        </a:dk1>
        <a:lt1>
          <a:srgbClr val="FFFFFF"/>
        </a:lt1>
        <a:dk2>
          <a:srgbClr val="0B1E45"/>
        </a:dk2>
        <a:lt2>
          <a:srgbClr val="FFFFFF"/>
        </a:lt2>
        <a:accent1>
          <a:srgbClr val="6666FF"/>
        </a:accent1>
        <a:accent2>
          <a:srgbClr val="0066FF"/>
        </a:accent2>
        <a:accent3>
          <a:srgbClr val="AAABB0"/>
        </a:accent3>
        <a:accent4>
          <a:srgbClr val="DADADA"/>
        </a:accent4>
        <a:accent5>
          <a:srgbClr val="B8B8FF"/>
        </a:accent5>
        <a:accent6>
          <a:srgbClr val="005CE7"/>
        </a:accent6>
        <a:hlink>
          <a:srgbClr val="006699"/>
        </a:hlink>
        <a:folHlink>
          <a:srgbClr val="B2B2B2"/>
        </a:folHlink>
      </a:clrScheme>
      <a:clrMap bg1="dk2" tx1="lt1" bg2="dk1" tx2="lt2" accent1="accent1" accent2="accent2" accent3="accent3" accent4="accent4" accent5="accent5" accent6="accent6" hlink="hlink" folHlink="folHlink"/>
    </a:extraClrScheme>
    <a:extraClrScheme>
      <a:clrScheme name="Default Design 3">
        <a:dk1>
          <a:srgbClr val="194349"/>
        </a:dk1>
        <a:lt1>
          <a:srgbClr val="FFFFCC"/>
        </a:lt1>
        <a:dk2>
          <a:srgbClr val="006666"/>
        </a:dk2>
        <a:lt2>
          <a:srgbClr val="FFFFFF"/>
        </a:lt2>
        <a:accent1>
          <a:srgbClr val="99CC00"/>
        </a:accent1>
        <a:accent2>
          <a:srgbClr val="00B6B2"/>
        </a:accent2>
        <a:accent3>
          <a:srgbClr val="AAB8B8"/>
        </a:accent3>
        <a:accent4>
          <a:srgbClr val="DADAAE"/>
        </a:accent4>
        <a:accent5>
          <a:srgbClr val="CAE2AA"/>
        </a:accent5>
        <a:accent6>
          <a:srgbClr val="00A5A1"/>
        </a:accent6>
        <a:hlink>
          <a:srgbClr val="669900"/>
        </a:hlink>
        <a:folHlink>
          <a:srgbClr val="666699"/>
        </a:folHlink>
      </a:clrScheme>
      <a:clrMap bg1="dk2" tx1="lt1" bg2="dk1" tx2="lt2" accent1="accent1" accent2="accent2" accent3="accent3" accent4="accent4" accent5="accent5" accent6="accent6" hlink="hlink" folHlink="folHlink"/>
    </a:extraClrScheme>
    <a:extraClrScheme>
      <a:clrScheme name="Default Design 4">
        <a:dk1>
          <a:srgbClr val="194349"/>
        </a:dk1>
        <a:lt1>
          <a:srgbClr val="FFFFCC"/>
        </a:lt1>
        <a:dk2>
          <a:srgbClr val="0000FF"/>
        </a:dk2>
        <a:lt2>
          <a:srgbClr val="FFFFFF"/>
        </a:lt2>
        <a:accent1>
          <a:srgbClr val="0099FF"/>
        </a:accent1>
        <a:accent2>
          <a:srgbClr val="33CC33"/>
        </a:accent2>
        <a:accent3>
          <a:srgbClr val="AAAAFF"/>
        </a:accent3>
        <a:accent4>
          <a:srgbClr val="DADAAE"/>
        </a:accent4>
        <a:accent5>
          <a:srgbClr val="AACAFF"/>
        </a:accent5>
        <a:accent6>
          <a:srgbClr val="2DB92D"/>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Default Design 5">
        <a:dk1>
          <a:srgbClr val="194349"/>
        </a:dk1>
        <a:lt1>
          <a:srgbClr val="FFFFCC"/>
        </a:lt1>
        <a:dk2>
          <a:srgbClr val="72A497"/>
        </a:dk2>
        <a:lt2>
          <a:srgbClr val="000000"/>
        </a:lt2>
        <a:accent1>
          <a:srgbClr val="805D32"/>
        </a:accent1>
        <a:accent2>
          <a:srgbClr val="7D2F3C"/>
        </a:accent2>
        <a:accent3>
          <a:srgbClr val="BCCFC9"/>
        </a:accent3>
        <a:accent4>
          <a:srgbClr val="DADAAE"/>
        </a:accent4>
        <a:accent5>
          <a:srgbClr val="C0B6AD"/>
        </a:accent5>
        <a:accent6>
          <a:srgbClr val="712A35"/>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Default Design 6">
        <a:dk1>
          <a:srgbClr val="1C1C1C"/>
        </a:dk1>
        <a:lt1>
          <a:srgbClr val="FFFFFF"/>
        </a:lt1>
        <a:dk2>
          <a:srgbClr val="710F0F"/>
        </a:dk2>
        <a:lt2>
          <a:srgbClr val="FFFFFF"/>
        </a:lt2>
        <a:accent1>
          <a:srgbClr val="FF9900"/>
        </a:accent1>
        <a:accent2>
          <a:srgbClr val="FF3300"/>
        </a:accent2>
        <a:accent3>
          <a:srgbClr val="BBAAAA"/>
        </a:accent3>
        <a:accent4>
          <a:srgbClr val="DADADA"/>
        </a:accent4>
        <a:accent5>
          <a:srgbClr val="FFCAAA"/>
        </a:accent5>
        <a:accent6>
          <a:srgbClr val="E72D00"/>
        </a:accent6>
        <a:hlink>
          <a:srgbClr val="666699"/>
        </a:hlink>
        <a:folHlink>
          <a:srgbClr val="996633"/>
        </a:folHlink>
      </a:clrScheme>
      <a:clrMap bg1="dk2" tx1="lt1" bg2="dk1" tx2="lt2" accent1="accent1" accent2="accent2" accent3="accent3" accent4="accent4" accent5="accent5" accent6="accent6" hlink="hlink" folHlink="folHlink"/>
    </a:extraClrScheme>
    <a:extraClrScheme>
      <a:clrScheme name="Default Design 7">
        <a:dk1>
          <a:srgbClr val="336666"/>
        </a:dk1>
        <a:lt1>
          <a:srgbClr val="FFFFFF"/>
        </a:lt1>
        <a:dk2>
          <a:srgbClr val="000000"/>
        </a:dk2>
        <a:lt2>
          <a:srgbClr val="666699"/>
        </a:lt2>
        <a:accent1>
          <a:srgbClr val="99CCCC"/>
        </a:accent1>
        <a:accent2>
          <a:srgbClr val="CCCCCC"/>
        </a:accent2>
        <a:accent3>
          <a:srgbClr val="FFFFFF"/>
        </a:accent3>
        <a:accent4>
          <a:srgbClr val="2A5656"/>
        </a:accent4>
        <a:accent5>
          <a:srgbClr val="CAE2E2"/>
        </a:accent5>
        <a:accent6>
          <a:srgbClr val="B9B9B9"/>
        </a:accent6>
        <a:hlink>
          <a:srgbClr val="006666"/>
        </a:hlink>
        <a:folHlink>
          <a:srgbClr val="B2B2B2"/>
        </a:folHlink>
      </a:clrScheme>
      <a:clrMap bg1="lt1" tx1="dk1" bg2="lt2" tx2="dk2" accent1="accent1" accent2="accent2" accent3="accent3" accent4="accent4" accent5="accent5" accent6="accent6" hlink="hlink" folHlink="folHlink"/>
    </a:extraClrScheme>
    <a:extraClrScheme>
      <a:clrScheme name="Default Design 8">
        <a:dk1>
          <a:srgbClr val="000000"/>
        </a:dk1>
        <a:lt1>
          <a:srgbClr val="FFFFFF"/>
        </a:lt1>
        <a:dk2>
          <a:srgbClr val="000000"/>
        </a:dk2>
        <a:lt2>
          <a:srgbClr val="666699"/>
        </a:lt2>
        <a:accent1>
          <a:srgbClr val="FF9900"/>
        </a:accent1>
        <a:accent2>
          <a:srgbClr val="FF0000"/>
        </a:accent2>
        <a:accent3>
          <a:srgbClr val="FFFFFF"/>
        </a:accent3>
        <a:accent4>
          <a:srgbClr val="000000"/>
        </a:accent4>
        <a:accent5>
          <a:srgbClr val="FFCAAA"/>
        </a:accent5>
        <a:accent6>
          <a:srgbClr val="E70000"/>
        </a:accent6>
        <a:hlink>
          <a:srgbClr val="336699"/>
        </a:hlink>
        <a:folHlink>
          <a:srgbClr val="808080"/>
        </a:folHlink>
      </a:clrScheme>
      <a:clrMap bg1="lt1" tx1="dk1" bg2="lt2" tx2="dk2" accent1="accent1" accent2="accent2" accent3="accent3" accent4="accent4" accent5="accent5" accent6="accent6" hlink="hlink" folHlink="folHlink"/>
    </a:extraClrScheme>
    <a:extraClrScheme>
      <a:clrScheme name="Default Design 9">
        <a:dk1>
          <a:srgbClr val="000000"/>
        </a:dk1>
        <a:lt1>
          <a:srgbClr val="FFFFFF"/>
        </a:lt1>
        <a:dk2>
          <a:srgbClr val="000000"/>
        </a:dk2>
        <a:lt2>
          <a:srgbClr val="666699"/>
        </a:lt2>
        <a:accent1>
          <a:srgbClr val="CC3300"/>
        </a:accent1>
        <a:accent2>
          <a:srgbClr val="CC9900"/>
        </a:accent2>
        <a:accent3>
          <a:srgbClr val="FFFFFF"/>
        </a:accent3>
        <a:accent4>
          <a:srgbClr val="000000"/>
        </a:accent4>
        <a:accent5>
          <a:srgbClr val="E2ADAA"/>
        </a:accent5>
        <a:accent6>
          <a:srgbClr val="B98A00"/>
        </a:accent6>
        <a:hlink>
          <a:srgbClr val="CC6600"/>
        </a:hlink>
        <a:folHlink>
          <a:srgbClr val="808080"/>
        </a:folHlink>
      </a:clrScheme>
      <a:clrMap bg1="lt1" tx1="dk1" bg2="lt2" tx2="dk2" accent1="accent1" accent2="accent2" accent3="accent3" accent4="accent4" accent5="accent5" accent6="accent6" hlink="hlink" folHlink="folHlink"/>
    </a:extraClrScheme>
    <a:extraClrScheme>
      <a:clrScheme name="Default Design 10">
        <a:dk1>
          <a:srgbClr val="000000"/>
        </a:dk1>
        <a:lt1>
          <a:srgbClr val="FFFFFF"/>
        </a:lt1>
        <a:dk2>
          <a:srgbClr val="000000"/>
        </a:dk2>
        <a:lt2>
          <a:srgbClr val="666699"/>
        </a:lt2>
        <a:accent1>
          <a:srgbClr val="666699"/>
        </a:accent1>
        <a:accent2>
          <a:srgbClr val="9999FF"/>
        </a:accent2>
        <a:accent3>
          <a:srgbClr val="FFFFFF"/>
        </a:accent3>
        <a:accent4>
          <a:srgbClr val="000000"/>
        </a:accent4>
        <a:accent5>
          <a:srgbClr val="B8B8CA"/>
        </a:accent5>
        <a:accent6>
          <a:srgbClr val="8A8AE7"/>
        </a:accent6>
        <a:hlink>
          <a:srgbClr val="3366FF"/>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54983</TotalTime>
  <Words>3015</Words>
  <Application>Microsoft Macintosh PowerPoint</Application>
  <PresentationFormat>On-screen Show (4:3)</PresentationFormat>
  <Paragraphs>676</Paragraphs>
  <Slides>66</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66</vt:i4>
      </vt:variant>
    </vt:vector>
  </HeadingPairs>
  <TitlesOfParts>
    <vt:vector size="75" baseType="lpstr">
      <vt:lpstr>Andale Mono</vt:lpstr>
      <vt:lpstr>Arial</vt:lpstr>
      <vt:lpstr>Arial Black</vt:lpstr>
      <vt:lpstr>Calibri</vt:lpstr>
      <vt:lpstr>Gill Sans</vt:lpstr>
      <vt:lpstr>ＭＳ Ｐゴシック</vt:lpstr>
      <vt:lpstr>Wingdings</vt:lpstr>
      <vt:lpstr>Zapf Dingbats</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University of Waterloo</Company>
  <LinksUpToDate>false</LinksUpToDate>
  <SharedDoc>false</SharedDoc>
  <HyperlinkBase/>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infrastructure</dc:title>
  <dc:subject/>
  <dc:creator>Jimmy Lin</dc:creator>
  <cp:keywords/>
  <dc:description/>
  <cp:lastModifiedBy>Jimmy Lin</cp:lastModifiedBy>
  <cp:revision>11712</cp:revision>
  <cp:lastPrinted>2017-01-17T21:37:12Z</cp:lastPrinted>
  <dcterms:created xsi:type="dcterms:W3CDTF">2012-08-31T06:36:49Z</dcterms:created>
  <dcterms:modified xsi:type="dcterms:W3CDTF">2017-01-17T21:37:14Z</dcterms:modified>
  <cp:category/>
</cp:coreProperties>
</file>